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embeddedFontLst>
    <p:embeddedFont>
      <p:font typeface="Play" pitchFamily="2"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CUnkvXGOSJe+6DS/Q9pDuFRy0b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12B028-73FE-4425-95FD-F94D5188E829}">
  <a:tblStyle styleId="{EC12B028-73FE-4425-95FD-F94D5188E82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8"/>
  </p:normalViewPr>
  <p:slideViewPr>
    <p:cSldViewPr snapToGrid="0">
      <p:cViewPr varScale="1">
        <p:scale>
          <a:sx n="119" d="100"/>
          <a:sy n="119"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dropbox.com/home/Conferences%20%26%20Workshops/2025/esmrworkshop/esmRworkshop_website"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jessicabolin.quarto.pub/esmrworkshop_note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i.org/10.1175/JCLI-D-19-0117.1"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i.org/10.1029/2023EA003121" TargetMode="External"/><Relationship Id="rId4" Type="http://schemas.openxmlformats.org/officeDocument/2006/relationships/hyperlink" Target="https://doi.org/10.3389/fmars.2021.61287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e31f13d1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e31f13d1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Workshop materials Dropbox: </a:t>
            </a:r>
            <a:r>
              <a:rPr lang="en-US" u="sng">
                <a:solidFill>
                  <a:schemeClr val="hlink"/>
                </a:solidFill>
                <a:hlinkClick r:id="rId3"/>
              </a:rPr>
              <a:t>https://www.dropbox.com/home/Conferences%20%26%20Workshops/2025/esmrworkshop/esmRworkshop_website</a:t>
            </a:r>
            <a:r>
              <a:rPr lang="en-US"/>
              <a:t> </a:t>
            </a:r>
            <a:endParaRPr/>
          </a:p>
          <a:p>
            <a:pPr marL="0" lvl="0" indent="0" algn="l" rtl="0">
              <a:spcBef>
                <a:spcPts val="0"/>
              </a:spcBef>
              <a:spcAft>
                <a:spcPts val="0"/>
              </a:spcAft>
              <a:buNone/>
            </a:pPr>
            <a:r>
              <a:rPr lang="en-US"/>
              <a:t>Notes: </a:t>
            </a:r>
            <a:r>
              <a:rPr lang="en-US" u="sng">
                <a:solidFill>
                  <a:schemeClr val="hlink"/>
                </a:solidFill>
                <a:hlinkClick r:id="rId4"/>
              </a:rPr>
              <a:t>https://jessicabolin.quarto.pub/esmrworkshop_notes/</a:t>
            </a:r>
            <a:r>
              <a:rPr lang="en-US"/>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So this image of the wheel demonstrates how a model within CMIP6 is designed. So, in the middle, you can see DECK. This is the entry card for being allowed to be in the CMIP suite. And the model HAS to run a minimum of four experiments within the DECK that are shown in the upper right. An experiment is specific </a:t>
            </a:r>
            <a:r>
              <a:rPr lang="en-US" b="1">
                <a:solidFill>
                  <a:schemeClr val="dk1"/>
                </a:solidFill>
              </a:rPr>
              <a:t>model simulation protocol</a:t>
            </a:r>
            <a:r>
              <a:rPr lang="en-US">
                <a:solidFill>
                  <a:schemeClr val="dk1"/>
                </a:solidFill>
              </a:rPr>
              <a:t> designed to investigate particular aspects of the climate system. Each experiment is defined by a standardized set of </a:t>
            </a:r>
            <a:r>
              <a:rPr lang="en-US" b="1">
                <a:solidFill>
                  <a:schemeClr val="dk1"/>
                </a:solidFill>
              </a:rPr>
              <a:t>boundary conditions</a:t>
            </a:r>
            <a:r>
              <a:rPr lang="en-US">
                <a:solidFill>
                  <a:schemeClr val="dk1"/>
                </a:solidFill>
              </a:rPr>
              <a:t>, </a:t>
            </a:r>
            <a:r>
              <a:rPr lang="en-US" b="1">
                <a:solidFill>
                  <a:schemeClr val="dk1"/>
                </a:solidFill>
              </a:rPr>
              <a:t>forcing agents</a:t>
            </a:r>
            <a:r>
              <a:rPr lang="en-US">
                <a:solidFill>
                  <a:schemeClr val="dk1"/>
                </a:solidFill>
              </a:rPr>
              <a:t>, and </a:t>
            </a:r>
            <a:r>
              <a:rPr lang="en-US" b="1">
                <a:solidFill>
                  <a:schemeClr val="dk1"/>
                </a:solidFill>
              </a:rPr>
              <a:t>model configuration guidelines</a:t>
            </a:r>
            <a:r>
              <a:rPr lang="en-US">
                <a:solidFill>
                  <a:schemeClr val="dk1"/>
                </a:solidFill>
              </a:rPr>
              <a:t>, allowing different climate modeling groups around the world to perform comparable simulations. So one experiment for example, is running projections of variables where they increase CO2 by 1% every year, for example.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p>
        </p:txBody>
      </p:sp>
      <p:sp>
        <p:nvSpPr>
          <p:cNvPr id="169" name="Google Shape;16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e31f13d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So that’s an overview of what an experiment means. Also, for a model to be included in CMIP6, we will move up to the grey circle from the deck. it has to include a historical simulation of past climate, where the model is run from 1850-2014. Every model within CMIP has a historical run, using standard CMIP observed forcings, so same observed greenhouse gas concentrations, solar irradiance, volcanic aerosols etc. So while I’ve explained what deck is, the only relevant aspect of this today, is the historical run, we’re going to be using the historical runs from two climate model configurations.</a:t>
            </a:r>
            <a:endParaRPr>
              <a:solidFill>
                <a:schemeClr val="dk1"/>
              </a:solidFill>
            </a:endParaRPr>
          </a:p>
          <a:p>
            <a:pPr marL="0" lvl="0" indent="0" algn="l" rtl="0">
              <a:spcBef>
                <a:spcPts val="0"/>
              </a:spcBef>
              <a:spcAft>
                <a:spcPts val="0"/>
              </a:spcAft>
              <a:buNone/>
            </a:pPr>
            <a:endParaRPr/>
          </a:p>
        </p:txBody>
      </p:sp>
      <p:sp>
        <p:nvSpPr>
          <p:cNvPr id="177" name="Google Shape;177;g35e31f13d1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Then, after DECK and historical, the model can run a series of model intercomparison experiments, or MIPS that fit into different classes. </a:t>
            </a:r>
            <a:endParaRPr>
              <a:solidFill>
                <a:schemeClr val="dk1"/>
              </a:solidFill>
            </a:endParaRPr>
          </a:p>
          <a:p>
            <a:pPr marL="0" lvl="0" indent="0" algn="l" rtl="0">
              <a:lnSpc>
                <a:spcPct val="115000"/>
              </a:lnSpc>
              <a:spcBef>
                <a:spcPts val="0"/>
              </a:spcBef>
              <a:spcAft>
                <a:spcPts val="0"/>
              </a:spcAft>
              <a:buNone/>
            </a:pPr>
            <a:r>
              <a:rPr lang="en-US">
                <a:solidFill>
                  <a:schemeClr val="dk1"/>
                </a:solidFill>
              </a:rPr>
              <a:t>And these model intercomparison experiments answer key science questions of CMIP6. that  So the model will run simulations that are about changes in chemistry/aerosols, others related to geo-engineering, others to ocean/land use. </a:t>
            </a:r>
            <a:endParaRPr/>
          </a:p>
        </p:txBody>
      </p:sp>
      <p:sp>
        <p:nvSpPr>
          <p:cNvPr id="185" name="Google Shape;18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Today, we’re going to use model runs that comprise experiments within ScenarioMIP. These are future climate scenarios based on greenhouse gas emissions and mitigation strategies that world governments take to curb emissions, called shared-socioeconomic pathways, or SSPs, that you might have heard of.</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92" name="Google Shape;19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 are the most-used SSPs. You can see that they all have different levels of warming related to the preindustrial period, and go up in terms of severity, - our first scenario stabilises global warming at 1.4˚C by mid-century, whereas our most extreme scenario, SSP585, will see 4.4˚C of warming by 2100, compared to the preindustrial.</a:t>
            </a:r>
            <a:endParaRPr/>
          </a:p>
        </p:txBody>
      </p:sp>
      <p:sp>
        <p:nvSpPr>
          <p:cNvPr id="199" name="Google Shape;19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Today, we are going to create projections of SST off california, for two of these scenarios. SSP245 (business as usual climate policy) and SSP585 (extreme emissions). In the literature, you often see these two scenarios used for projecting species distribution models and other effects on marine taxa etc, which is why we chose them. </a:t>
            </a:r>
            <a:endParaRPr/>
          </a:p>
        </p:txBody>
      </p:sp>
      <p:sp>
        <p:nvSpPr>
          <p:cNvPr id="205" name="Google Shape;20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Also note this piece came out a few days in teh conversation that we’re headed to a 2.7˚C warmin world, which fits in exactly with teh SSP245 scenario. So, it looks like we won’t be lviign the SSP585 scenario, but we’re going to project it anyway. </a:t>
            </a:r>
            <a:endParaRPr/>
          </a:p>
        </p:txBody>
      </p:sp>
      <p:sp>
        <p:nvSpPr>
          <p:cNvPr id="211" name="Google Shape;21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 are the two models that we’re using. There’s over 99 of them, and we are choosing one of teh Australian and French ones. Both of these models are configured differently - they incorporate different submodels, and incorporate different observational datasets etc. </a:t>
            </a:r>
            <a:endParaRPr/>
          </a:p>
        </p:txBody>
      </p:sp>
      <p:sp>
        <p:nvSpPr>
          <p:cNvPr id="218" name="Google Shape;218;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b23cf5db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b23cf5d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5fb23cf5db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5fb23cf5d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ACCESS-CM2 model for example, is know to have a global warm SST bias, meaning it might be producing projcetions that are too warm, realistically. This is likely to the parameterisation of clouds and aerosols in the atmospheric component of the climate model. And for this model in particular, the Southern Ocean is known to be way too hot, which affects the rest of the world. So, if we use this model as is, it will lead to erroneous or biased projections, which is a problem if we’re doing science (climate impact assessments, projections changes to species distributions). We want to be as accurate and reflective of reality as possible, so we can NEVER trust the raw output of a climate model.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https://egusphere.copernicus.org/preprints/2025/egusphere-2025-1006/egusphere-2025-1006.pdf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e36d8d350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e36d8d35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fb23cf5d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5fb23cf5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Errors in climate models can be due to coarse spatial resolution, simplification of earth system physics and thermodynamic processes, and an incomplete understanding of the global climate system. These models simply cannot resolve every single physical process that exists in the earth’s climate, so that leads to bias, and potentially erroneous projections.</a:t>
            </a:r>
            <a:endParaRPr/>
          </a:p>
          <a:p>
            <a:pPr marL="0" lvl="0" indent="0" algn="l" rtl="0">
              <a:spcBef>
                <a:spcPts val="0"/>
              </a:spcBef>
              <a:spcAft>
                <a:spcPts val="0"/>
              </a:spcAft>
              <a:buNone/>
            </a:pPr>
            <a:endParaRPr/>
          </a:p>
          <a:p>
            <a:pPr marL="0" lvl="0" indent="0" algn="l" rtl="0">
              <a:spcBef>
                <a:spcPts val="0"/>
              </a:spcBef>
              <a:spcAft>
                <a:spcPts val="0"/>
              </a:spcAft>
              <a:buNone/>
            </a:pPr>
            <a:r>
              <a:rPr lang="en-US"/>
              <a:t>BUT, in an attempt to try and overcome these biases, we can implement a technique called bias correction. There are many different ways to go about bias correction, some are easy, some are difficult and each have their pros and cons. Today, we’re going to show an example of the simplest approach, called delta change bias correction.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https://climate.copernicus.eu/sites/default/files/2021-01/infosheet7.pdf</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5fb23cf5db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5fb23cf5d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These are the steps we are going to walk through. This will make sense as we’re doing it, but essentially, we need to use our observed SST dataset from OISST to create a climatology during a baseline period, and add that climatology to SST anomalies we create using the projections from ESMs. The whole point of this is to remove mean state biases within the ESM, so that they’re more reflective of reality.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e568b52be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e568b52b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References: </a:t>
            </a:r>
            <a:endParaRPr/>
          </a:p>
          <a:p>
            <a:pPr marL="0" lvl="0" indent="0" algn="l" rtl="0">
              <a:spcBef>
                <a:spcPts val="0"/>
              </a:spcBef>
              <a:spcAft>
                <a:spcPts val="0"/>
              </a:spcAft>
              <a:buNone/>
            </a:pPr>
            <a:r>
              <a:rPr lang="en-US"/>
              <a:t>Alexander et al., 2020: </a:t>
            </a:r>
            <a:r>
              <a:rPr lang="en-US" sz="1200">
                <a:solidFill>
                  <a:srgbClr val="B36200"/>
                </a:solidFill>
                <a:highlight>
                  <a:srgbClr val="FFFFFF"/>
                </a:highlight>
                <a:uFill>
                  <a:noFill/>
                </a:uFill>
                <a:hlinkClick r:id="rId3">
                  <a:extLst>
                    <a:ext uri="{A12FA001-AC4F-418D-AE19-62706E023703}">
                      <ahyp:hlinkClr xmlns:ahyp="http://schemas.microsoft.com/office/drawing/2018/hyperlinkcolor" val="tx"/>
                    </a:ext>
                  </a:extLst>
                </a:hlinkClick>
              </a:rPr>
              <a:t>https://doi.org/10.1175/JCLI-D-19-0117.1</a:t>
            </a:r>
            <a:endParaRPr/>
          </a:p>
          <a:p>
            <a:pPr marL="0" lvl="0" indent="0" algn="l" rtl="0">
              <a:spcBef>
                <a:spcPts val="0"/>
              </a:spcBef>
              <a:spcAft>
                <a:spcPts val="0"/>
              </a:spcAft>
              <a:buNone/>
            </a:pPr>
            <a:r>
              <a:rPr lang="en-US"/>
              <a:t>Pozo Buil et al., 2021: </a:t>
            </a:r>
            <a:r>
              <a:rPr lang="en-US" sz="900" u="sng">
                <a:solidFill>
                  <a:schemeClr val="hlink"/>
                </a:solidFill>
                <a:hlinkClick r:id="rId4"/>
              </a:rPr>
              <a:t>https://doi.org/10.3389/fmars.2021.612874</a:t>
            </a:r>
            <a:r>
              <a:rPr lang="en-US" sz="900">
                <a:solidFill>
                  <a:schemeClr val="dk1"/>
                </a:solidFill>
              </a:rPr>
              <a:t> 	</a:t>
            </a:r>
            <a:endParaRPr sz="900">
              <a:solidFill>
                <a:schemeClr val="dk1"/>
              </a:solidFill>
            </a:endParaRPr>
          </a:p>
          <a:p>
            <a:pPr marL="0" lvl="0" indent="0" algn="l" rtl="0">
              <a:spcBef>
                <a:spcPts val="0"/>
              </a:spcBef>
              <a:spcAft>
                <a:spcPts val="0"/>
              </a:spcAft>
              <a:buNone/>
            </a:pPr>
            <a:r>
              <a:rPr lang="en-US" sz="900">
                <a:solidFill>
                  <a:schemeClr val="dk1"/>
                </a:solidFill>
              </a:rPr>
              <a:t>Pozo Buil et al., 2023: </a:t>
            </a:r>
            <a:r>
              <a:rPr lang="en-US" sz="1050">
                <a:solidFill>
                  <a:srgbClr val="123D80"/>
                </a:solidFill>
                <a:highlight>
                  <a:srgbClr val="FFFFFF"/>
                </a:highlight>
                <a:uFill>
                  <a:noFill/>
                </a:uFill>
                <a:hlinkClick r:id="rId5">
                  <a:extLst>
                    <a:ext uri="{A12FA001-AC4F-418D-AE19-62706E023703}">
                      <ahyp:hlinkClr xmlns:ahyp="http://schemas.microsoft.com/office/drawing/2018/hyperlinkcolor" val="tx"/>
                    </a:ext>
                  </a:extLst>
                </a:hlinkClick>
              </a:rPr>
              <a:t>https://doi.org/10.1029/2023EA003121</a:t>
            </a:r>
            <a:endParaRPr sz="900">
              <a:solidFill>
                <a:schemeClr val="dk1"/>
              </a:solidFill>
            </a:endParaRPr>
          </a:p>
          <a:p>
            <a:pPr marL="0" lvl="0" indent="0" algn="l" rtl="0">
              <a:spcBef>
                <a:spcPts val="0"/>
              </a:spcBef>
              <a:spcAft>
                <a:spcPts val="0"/>
              </a:spcAft>
              <a:buNone/>
            </a:pP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b23cf5db_2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b23cf5d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Workshop is centered around Step 8 of the workflow presented in this paper here (preprocess the data). Great paper, highly recommend reading - paper designed for all ecologists but has an explicit focus on case studies centered around marine systems, plus the authors are all marine ecologists.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b23cf5db_2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b23cf5db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e36d8d350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e36d8d35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A climate model is a numerical representation of the world. They use math laws and equations to simulate how climate has changed in the past, and how it might evolve in the future. They turn the world into a giant grid, within each grid cell, they simulate</a:t>
            </a:r>
            <a:endParaRPr>
              <a:solidFill>
                <a:schemeClr val="dk1"/>
              </a:solidFill>
            </a:endParaRPr>
          </a:p>
          <a:p>
            <a:pPr marL="0" lvl="0" indent="0" algn="l" rtl="0">
              <a:spcBef>
                <a:spcPts val="0"/>
              </a:spcBef>
              <a:spcAft>
                <a:spcPts val="0"/>
              </a:spcAft>
              <a:buNone/>
            </a:pPr>
            <a:endParaRPr/>
          </a:p>
        </p:txBody>
      </p:sp>
      <p:sp>
        <p:nvSpPr>
          <p:cNvPr id="139" name="Google Shape;13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e31f13d19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e31f13d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the physical, chemical and biological processes that operate across the atmosphere, cryosphere, ocean and land, plus, how all of these components store and move heat and carbon between them that warm’s the earth’s atmosphere.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CMIP is an international effort to improve climate models by comparing a bunch of model simulations to observations, and also to each other. These comparisons allow us to better understand past and future climate changes. CMIP has undergone 6 major intercomparison projects, and is currently in its 6th iteration. These models have been used a lot in various IPCC assessment reports since 1990. CMIP6 was used in support the IPCCs AR6 published in 2021.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US">
                <a:solidFill>
                  <a:schemeClr val="dk1"/>
                </a:solidFill>
              </a:rPr>
              <a:t>The structure of a CMIP project is complex and kind of hard to get your head around. </a:t>
            </a:r>
            <a:endParaRPr/>
          </a:p>
        </p:txBody>
      </p:sp>
      <p:sp>
        <p:nvSpPr>
          <p:cNvPr id="153" name="Google Shape;15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b23cf5db_2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b23cf5db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So, there’s 99 models across a bunch of modelling cneters contributing to CMIP6. which you can see some of them here. You have centers in the US, China, Germany, Australia, Italy, all around the world. And each of these centers contributes one or more earth system models to the CMIP suite.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26" name="Google Shape;2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a:spLocks noGrp="1"/>
          </p:cNvSpPr>
          <p:nvPr>
            <p:ph type="pic" idx="2"/>
          </p:nvPr>
        </p:nvSpPr>
        <p:spPr>
          <a:xfrm>
            <a:off x="5183188" y="987425"/>
            <a:ext cx="6172200" cy="4873625"/>
          </a:xfrm>
          <a:prstGeom prst="rect">
            <a:avLst/>
          </a:prstGeom>
          <a:noFill/>
          <a:ln>
            <a:noFill/>
          </a:ln>
        </p:spPr>
      </p:sp>
      <p:sp>
        <p:nvSpPr>
          <p:cNvPr id="64" name="Google Shape;64;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jessicabolin.quarto.pub/esmrworkshop_notes/"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theconversation.com/earth-is-heading-for-2-7-c-warming-this-century-we-may-avoid-the-worst-climate-scenarios-but-the-outlook-is-still-dire-25428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wcrp-cmip.github.io/CMIP6_CVs/docs/CMIP6_institution_i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g35e31f13d19_0_5"/>
          <p:cNvPicPr preferRelativeResize="0"/>
          <p:nvPr/>
        </p:nvPicPr>
        <p:blipFill rotWithShape="1">
          <a:blip r:embed="rId3">
            <a:alphaModFix/>
          </a:blip>
          <a:srcRect t="38296" b="31517"/>
          <a:stretch/>
        </p:blipFill>
        <p:spPr>
          <a:xfrm>
            <a:off x="0" y="4787800"/>
            <a:ext cx="12192000" cy="2070200"/>
          </a:xfrm>
          <a:prstGeom prst="rect">
            <a:avLst/>
          </a:prstGeom>
          <a:noFill/>
          <a:ln>
            <a:noFill/>
          </a:ln>
        </p:spPr>
      </p:pic>
      <p:sp>
        <p:nvSpPr>
          <p:cNvPr id="85" name="Google Shape;85;g35e31f13d19_0_5"/>
          <p:cNvSpPr txBox="1">
            <a:spLocks noGrp="1"/>
          </p:cNvSpPr>
          <p:nvPr>
            <p:ph type="title"/>
          </p:nvPr>
        </p:nvSpPr>
        <p:spPr>
          <a:xfrm>
            <a:off x="466875" y="2046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Welcome to our workshop!	</a:t>
            </a:r>
            <a:endParaRPr/>
          </a:p>
        </p:txBody>
      </p:sp>
      <p:sp>
        <p:nvSpPr>
          <p:cNvPr id="86" name="Google Shape;86;g35e31f13d19_0_5"/>
          <p:cNvSpPr txBox="1">
            <a:spLocks noGrp="1"/>
          </p:cNvSpPr>
          <p:nvPr>
            <p:ph type="body" idx="1"/>
          </p:nvPr>
        </p:nvSpPr>
        <p:spPr>
          <a:xfrm>
            <a:off x="466875" y="1677975"/>
            <a:ext cx="4632900" cy="2415000"/>
          </a:xfrm>
          <a:prstGeom prst="rect">
            <a:avLst/>
          </a:prstGeom>
        </p:spPr>
        <p:txBody>
          <a:bodyPr spcFirstLastPara="1" wrap="square" lIns="91425" tIns="45700" rIns="91425" bIns="45700" anchor="t" anchorCtr="0">
            <a:normAutofit/>
          </a:bodyPr>
          <a:lstStyle/>
          <a:p>
            <a:pPr marL="0" lvl="0" indent="0" algn="l" rtl="0">
              <a:lnSpc>
                <a:spcPct val="70000"/>
              </a:lnSpc>
              <a:spcBef>
                <a:spcPts val="1000"/>
              </a:spcBef>
              <a:spcAft>
                <a:spcPts val="0"/>
              </a:spcAft>
              <a:buNone/>
            </a:pPr>
            <a:r>
              <a:rPr lang="en-US" sz="2400" dirty="0"/>
              <a:t>Lunch: 12:30 – 1:30 pm</a:t>
            </a:r>
            <a:br>
              <a:rPr lang="en-US" sz="2400" dirty="0"/>
            </a:br>
            <a:r>
              <a:rPr lang="en-US" sz="2400" dirty="0"/>
              <a:t>  </a:t>
            </a:r>
            <a:endParaRPr sz="2400" dirty="0"/>
          </a:p>
          <a:p>
            <a:pPr marL="0" lvl="0" indent="0" algn="l" rtl="0">
              <a:lnSpc>
                <a:spcPct val="70000"/>
              </a:lnSpc>
              <a:spcBef>
                <a:spcPts val="1000"/>
              </a:spcBef>
              <a:spcAft>
                <a:spcPts val="0"/>
              </a:spcAft>
              <a:buNone/>
            </a:pPr>
            <a:r>
              <a:rPr lang="en-US" sz="2400" dirty="0"/>
              <a:t>Bathrooms, fire exits</a:t>
            </a:r>
            <a:br>
              <a:rPr lang="en-US" sz="2400" dirty="0"/>
            </a:br>
            <a:r>
              <a:rPr lang="en-US" sz="2400" dirty="0"/>
              <a:t> </a:t>
            </a:r>
            <a:endParaRPr sz="2400" dirty="0"/>
          </a:p>
          <a:p>
            <a:pPr marL="0" lvl="0" indent="0" algn="l" rtl="0">
              <a:lnSpc>
                <a:spcPct val="70000"/>
              </a:lnSpc>
              <a:spcBef>
                <a:spcPts val="1000"/>
              </a:spcBef>
              <a:spcAft>
                <a:spcPts val="0"/>
              </a:spcAft>
              <a:buNone/>
            </a:pPr>
            <a:r>
              <a:rPr lang="en-US" sz="2400" dirty="0"/>
              <a:t>Waiver</a:t>
            </a:r>
            <a:br>
              <a:rPr lang="en-US" sz="2400" dirty="0"/>
            </a:br>
            <a:endParaRPr sz="2400" dirty="0"/>
          </a:p>
          <a:p>
            <a:pPr marL="0" lvl="0" indent="0" algn="l" rtl="0">
              <a:lnSpc>
                <a:spcPct val="70000"/>
              </a:lnSpc>
              <a:spcBef>
                <a:spcPts val="1000"/>
              </a:spcBef>
              <a:spcAft>
                <a:spcPts val="0"/>
              </a:spcAft>
              <a:buNone/>
            </a:pPr>
            <a:r>
              <a:rPr lang="en-US" sz="2400" dirty="0"/>
              <a:t>UCD van departing @ 4:30 pm</a:t>
            </a:r>
            <a:endParaRPr sz="2400" dirty="0"/>
          </a:p>
        </p:txBody>
      </p:sp>
      <p:pic>
        <p:nvPicPr>
          <p:cNvPr id="87" name="Google Shape;87;g35e31f13d19_0_5" descr="Coastal and Marine Sciences Institute - BML &amp; CMSI Logos"/>
          <p:cNvPicPr preferRelativeResize="0"/>
          <p:nvPr/>
        </p:nvPicPr>
        <p:blipFill>
          <a:blip r:embed="rId4">
            <a:alphaModFix/>
          </a:blip>
          <a:stretch>
            <a:fillRect/>
          </a:stretch>
        </p:blipFill>
        <p:spPr>
          <a:xfrm>
            <a:off x="10933525" y="204675"/>
            <a:ext cx="1084500" cy="1084500"/>
          </a:xfrm>
          <a:prstGeom prst="rect">
            <a:avLst/>
          </a:prstGeom>
          <a:noFill/>
          <a:ln>
            <a:noFill/>
          </a:ln>
        </p:spPr>
      </p:pic>
      <p:pic>
        <p:nvPicPr>
          <p:cNvPr id="88" name="Google Shape;88;g35e31f13d19_0_5" descr="UC Davis Coastal and Marine Sciences Institute | Coastal and Marine  Sciences Institute"/>
          <p:cNvPicPr preferRelativeResize="0"/>
          <p:nvPr/>
        </p:nvPicPr>
        <p:blipFill>
          <a:blip r:embed="rId5">
            <a:alphaModFix/>
          </a:blip>
          <a:stretch>
            <a:fillRect/>
          </a:stretch>
        </p:blipFill>
        <p:spPr>
          <a:xfrm>
            <a:off x="8030633" y="348075"/>
            <a:ext cx="2836267" cy="797700"/>
          </a:xfrm>
          <a:prstGeom prst="rect">
            <a:avLst/>
          </a:prstGeom>
          <a:noFill/>
          <a:ln>
            <a:noFill/>
          </a:ln>
        </p:spPr>
      </p:pic>
      <p:sp>
        <p:nvSpPr>
          <p:cNvPr id="89" name="Google Shape;89;g35e31f13d19_0_5"/>
          <p:cNvSpPr txBox="1"/>
          <p:nvPr/>
        </p:nvSpPr>
        <p:spPr>
          <a:xfrm>
            <a:off x="4963550" y="1786200"/>
            <a:ext cx="3769800" cy="192767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400" dirty="0">
                <a:solidFill>
                  <a:schemeClr val="dk1"/>
                </a:solidFill>
              </a:rPr>
              <a:t>Workshop notes: </a:t>
            </a:r>
            <a:r>
              <a:rPr lang="en-US" sz="2000" dirty="0">
                <a:solidFill>
                  <a:schemeClr val="dk1"/>
                </a:solidFill>
              </a:rPr>
              <a:t>&lt;</a:t>
            </a:r>
            <a:r>
              <a:rPr lang="en-US" sz="2000" dirty="0">
                <a:solidFill>
                  <a:schemeClr val="hlink"/>
                </a:solidFill>
                <a:uFill>
                  <a:noFill/>
                </a:uFill>
                <a:hlinkClick r:id="rId6"/>
              </a:rPr>
              <a:t>h</a:t>
            </a:r>
            <a:r>
              <a:rPr lang="en-US" sz="2000" dirty="0">
                <a:solidFill>
                  <a:schemeClr val="hlink"/>
                </a:solidFill>
                <a:uFill>
                  <a:noFill/>
                </a:uFill>
                <a:hlinkClick r:id="rId6"/>
              </a:rPr>
              <a:t>ttps://jessicabolin.quarto.pub/esmrworkshop_notes/</a:t>
            </a:r>
            <a:r>
              <a:rPr lang="en-US" sz="2000" dirty="0">
                <a:solidFill>
                  <a:schemeClr val="dk1"/>
                </a:solidFill>
              </a:rPr>
              <a:t>&gt;</a:t>
            </a:r>
            <a:endParaRPr sz="2000" dirty="0">
              <a:solidFill>
                <a:schemeClr val="dk1"/>
              </a:solidFill>
            </a:endParaRPr>
          </a:p>
          <a:p>
            <a:pPr marL="0" lvl="0" indent="0" algn="l" rtl="0">
              <a:lnSpc>
                <a:spcPct val="115000"/>
              </a:lnSpc>
              <a:spcBef>
                <a:spcPts val="1000"/>
              </a:spcBef>
              <a:spcAft>
                <a:spcPts val="0"/>
              </a:spcAft>
              <a:buNone/>
            </a:pPr>
            <a:r>
              <a:rPr lang="en-US" sz="2000" dirty="0">
                <a:solidFill>
                  <a:schemeClr val="dk1"/>
                </a:solidFill>
              </a:rPr>
              <a:t> </a:t>
            </a:r>
            <a:endParaRPr sz="2000" dirty="0">
              <a:solidFill>
                <a:schemeClr val="dk1"/>
              </a:solidFill>
            </a:endParaRPr>
          </a:p>
        </p:txBody>
      </p:sp>
      <p:pic>
        <p:nvPicPr>
          <p:cNvPr id="90" name="Google Shape;90;g35e31f13d19_0_5" title="Screenshot 2025-06-01 at 6.34.21 PM.png"/>
          <p:cNvPicPr preferRelativeResize="0"/>
          <p:nvPr/>
        </p:nvPicPr>
        <p:blipFill>
          <a:blip r:embed="rId7">
            <a:alphaModFix/>
          </a:blip>
          <a:stretch>
            <a:fillRect/>
          </a:stretch>
        </p:blipFill>
        <p:spPr>
          <a:xfrm>
            <a:off x="8555850" y="1396801"/>
            <a:ext cx="3306848" cy="3085499"/>
          </a:xfrm>
          <a:prstGeom prst="rect">
            <a:avLst/>
          </a:prstGeom>
          <a:noFill/>
          <a:ln>
            <a:noFill/>
          </a:ln>
        </p:spPr>
      </p:pic>
      <p:cxnSp>
        <p:nvCxnSpPr>
          <p:cNvPr id="91" name="Google Shape;91;g35e31f13d19_0_5"/>
          <p:cNvCxnSpPr/>
          <p:nvPr/>
        </p:nvCxnSpPr>
        <p:spPr>
          <a:xfrm>
            <a:off x="4822425" y="1578175"/>
            <a:ext cx="0" cy="2598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4" descr="ACCESS CMIP6 Public Wiki – Australian Community Climate and Earth System  Simulator (ACCESS)"/>
          <p:cNvPicPr preferRelativeResize="0"/>
          <p:nvPr/>
        </p:nvPicPr>
        <p:blipFill rotWithShape="1">
          <a:blip r:embed="rId3">
            <a:alphaModFix/>
          </a:blip>
          <a:srcRect/>
          <a:stretch/>
        </p:blipFill>
        <p:spPr>
          <a:xfrm>
            <a:off x="268040" y="217648"/>
            <a:ext cx="9994900" cy="6464300"/>
          </a:xfrm>
          <a:prstGeom prst="rect">
            <a:avLst/>
          </a:prstGeom>
          <a:noFill/>
          <a:ln>
            <a:noFill/>
          </a:ln>
        </p:spPr>
      </p:pic>
      <p:pic>
        <p:nvPicPr>
          <p:cNvPr id="172" name="Google Shape;172;p4" descr="CMIP6 – UKESM"/>
          <p:cNvPicPr preferRelativeResize="0"/>
          <p:nvPr/>
        </p:nvPicPr>
        <p:blipFill rotWithShape="1">
          <a:blip r:embed="rId4">
            <a:alphaModFix/>
          </a:blip>
          <a:srcRect/>
          <a:stretch/>
        </p:blipFill>
        <p:spPr>
          <a:xfrm>
            <a:off x="7644818" y="-10192"/>
            <a:ext cx="4547182" cy="1178899"/>
          </a:xfrm>
          <a:prstGeom prst="rect">
            <a:avLst/>
          </a:prstGeom>
          <a:noFill/>
          <a:ln>
            <a:noFill/>
          </a:ln>
        </p:spPr>
      </p:pic>
      <p:sp>
        <p:nvSpPr>
          <p:cNvPr id="173" name="Google Shape;173;p4"/>
          <p:cNvSpPr/>
          <p:nvPr/>
        </p:nvSpPr>
        <p:spPr>
          <a:xfrm>
            <a:off x="6662750" y="1322275"/>
            <a:ext cx="3731700" cy="1987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4" name="Google Shape;174;p4" descr="Schematic of the CMIP6 experiment design (Eyring et al., 2016). CMIP DECK experiments and the CMIP6 historical simulation form the inner part and are standard experiments. They represent an entry card for models that would like to participate in CMIP6 and its endorsed MIPs. The middle ring and outer ring connect science topics with corresponding CMIP6-endorsed MIPs."/>
          <p:cNvPicPr preferRelativeResize="0"/>
          <p:nvPr/>
        </p:nvPicPr>
        <p:blipFill rotWithShape="1">
          <a:blip r:embed="rId5">
            <a:alphaModFix/>
          </a:blip>
          <a:srcRect/>
          <a:stretch/>
        </p:blipFill>
        <p:spPr>
          <a:xfrm>
            <a:off x="0" y="989975"/>
            <a:ext cx="6161626" cy="586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g35e31f13d19_0_0" descr="ACCESS CMIP6 Public Wiki – Australian Community Climate and Earth System  Simulator (ACCESS)"/>
          <p:cNvPicPr preferRelativeResize="0"/>
          <p:nvPr/>
        </p:nvPicPr>
        <p:blipFill rotWithShape="1">
          <a:blip r:embed="rId3">
            <a:alphaModFix/>
          </a:blip>
          <a:srcRect/>
          <a:stretch/>
        </p:blipFill>
        <p:spPr>
          <a:xfrm>
            <a:off x="268040" y="217648"/>
            <a:ext cx="9994900" cy="6464300"/>
          </a:xfrm>
          <a:prstGeom prst="rect">
            <a:avLst/>
          </a:prstGeom>
          <a:noFill/>
          <a:ln>
            <a:noFill/>
          </a:ln>
        </p:spPr>
      </p:pic>
      <p:pic>
        <p:nvPicPr>
          <p:cNvPr id="180" name="Google Shape;180;g35e31f13d19_0_0" descr="CMIP6 – UKESM"/>
          <p:cNvPicPr preferRelativeResize="0"/>
          <p:nvPr/>
        </p:nvPicPr>
        <p:blipFill rotWithShape="1">
          <a:blip r:embed="rId4">
            <a:alphaModFix/>
          </a:blip>
          <a:srcRect/>
          <a:stretch/>
        </p:blipFill>
        <p:spPr>
          <a:xfrm>
            <a:off x="7644818" y="-10192"/>
            <a:ext cx="4547182" cy="1178899"/>
          </a:xfrm>
          <a:prstGeom prst="rect">
            <a:avLst/>
          </a:prstGeom>
          <a:noFill/>
          <a:ln>
            <a:noFill/>
          </a:ln>
        </p:spPr>
      </p:pic>
      <p:sp>
        <p:nvSpPr>
          <p:cNvPr id="181" name="Google Shape;181;g35e31f13d19_0_0"/>
          <p:cNvSpPr/>
          <p:nvPr/>
        </p:nvSpPr>
        <p:spPr>
          <a:xfrm>
            <a:off x="6613450" y="3424375"/>
            <a:ext cx="3731700" cy="1305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2" name="Google Shape;182;g35e31f13d19_0_0" descr="Schematic of the CMIP6 experiment design (Eyring et al., 2016). CMIP DECK experiments and the CMIP6 historical simulation form the inner part and are standard experiments. They represent an entry card for models that would like to participate in CMIP6 and its endorsed MIPs. The middle ring and outer ring connect science topics with corresponding CMIP6-endorsed MIPs."/>
          <p:cNvPicPr preferRelativeResize="0"/>
          <p:nvPr/>
        </p:nvPicPr>
        <p:blipFill rotWithShape="1">
          <a:blip r:embed="rId5">
            <a:alphaModFix/>
          </a:blip>
          <a:srcRect/>
          <a:stretch/>
        </p:blipFill>
        <p:spPr>
          <a:xfrm>
            <a:off x="0" y="989975"/>
            <a:ext cx="6174799" cy="5868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6" descr="Schematic of the CMIP6 experiment design (Eyring et al., 2016). CMIP DECK experiments and the CMIP6 historical simulation form the inner part and are standard experiments. They represent an entry card for models that would like to participate in CMIP6 and its endorsed MIPs. The middle ring and outer ring connect science topics with corresponding CMIP6-endorsed MIPs."/>
          <p:cNvPicPr preferRelativeResize="0"/>
          <p:nvPr/>
        </p:nvPicPr>
        <p:blipFill rotWithShape="1">
          <a:blip r:embed="rId3">
            <a:alphaModFix/>
          </a:blip>
          <a:srcRect/>
          <a:stretch/>
        </p:blipFill>
        <p:spPr>
          <a:xfrm>
            <a:off x="175227" y="199796"/>
            <a:ext cx="7439135" cy="6458412"/>
          </a:xfrm>
          <a:prstGeom prst="rect">
            <a:avLst/>
          </a:prstGeom>
          <a:noFill/>
          <a:ln>
            <a:noFill/>
          </a:ln>
        </p:spPr>
      </p:pic>
      <p:sp>
        <p:nvSpPr>
          <p:cNvPr id="188" name="Google Shape;188;p6"/>
          <p:cNvSpPr txBox="1"/>
          <p:nvPr/>
        </p:nvSpPr>
        <p:spPr>
          <a:xfrm>
            <a:off x="7809175" y="2470600"/>
            <a:ext cx="4311300" cy="147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dk1"/>
                </a:solidFill>
              </a:rPr>
              <a:t>MIPS: </a:t>
            </a:r>
            <a:endParaRPr sz="2800">
              <a:solidFill>
                <a:schemeClr val="dk1"/>
              </a:solidFill>
            </a:endParaRPr>
          </a:p>
          <a:p>
            <a:pPr marL="0" lvl="0" indent="0" algn="ctr" rtl="0">
              <a:spcBef>
                <a:spcPts val="0"/>
              </a:spcBef>
              <a:spcAft>
                <a:spcPts val="0"/>
              </a:spcAft>
              <a:buNone/>
            </a:pPr>
            <a:r>
              <a:rPr lang="en-US" sz="2800">
                <a:solidFill>
                  <a:schemeClr val="dk1"/>
                </a:solidFill>
              </a:rPr>
              <a:t>Model intercomparison experiments</a:t>
            </a:r>
            <a:endParaRPr sz="2800">
              <a:solidFill>
                <a:schemeClr val="dk1"/>
              </a:solidFill>
            </a:endParaRPr>
          </a:p>
        </p:txBody>
      </p:sp>
      <p:sp>
        <p:nvSpPr>
          <p:cNvPr id="189" name="Google Shape;189;p6"/>
          <p:cNvSpPr/>
          <p:nvPr/>
        </p:nvSpPr>
        <p:spPr>
          <a:xfrm>
            <a:off x="5209625" y="4247175"/>
            <a:ext cx="2536500" cy="1052100"/>
          </a:xfrm>
          <a:prstGeom prst="rect">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7" descr="Schematic of the CMIP6 experiment design (Eyring et al., 2016). CMIP DECK experiments and the CMIP6 historical simulation form the inner part and are standard experiments. They represent an entry card for models that would like to participate in CMIP6 and its endorsed MIPs. The middle ring and outer ring connect science topics with corresponding CMIP6-endorsed MIPs."/>
          <p:cNvPicPr preferRelativeResize="0"/>
          <p:nvPr/>
        </p:nvPicPr>
        <p:blipFill rotWithShape="1">
          <a:blip r:embed="rId3">
            <a:alphaModFix/>
          </a:blip>
          <a:srcRect/>
          <a:stretch/>
        </p:blipFill>
        <p:spPr>
          <a:xfrm>
            <a:off x="306990" y="115809"/>
            <a:ext cx="7439134" cy="6458412"/>
          </a:xfrm>
          <a:prstGeom prst="rect">
            <a:avLst/>
          </a:prstGeom>
          <a:noFill/>
          <a:ln>
            <a:noFill/>
          </a:ln>
        </p:spPr>
      </p:pic>
      <p:pic>
        <p:nvPicPr>
          <p:cNvPr id="195" name="Google Shape;195;p7"/>
          <p:cNvPicPr preferRelativeResize="0"/>
          <p:nvPr/>
        </p:nvPicPr>
        <p:blipFill rotWithShape="1">
          <a:blip r:embed="rId4">
            <a:alphaModFix/>
          </a:blip>
          <a:srcRect/>
          <a:stretch/>
        </p:blipFill>
        <p:spPr>
          <a:xfrm>
            <a:off x="5004211" y="167779"/>
            <a:ext cx="6787176" cy="3963407"/>
          </a:xfrm>
          <a:prstGeom prst="rect">
            <a:avLst/>
          </a:prstGeom>
          <a:noFill/>
          <a:ln w="9525" cap="flat" cmpd="sng">
            <a:solidFill>
              <a:schemeClr val="dk1"/>
            </a:solidFill>
            <a:prstDash val="solid"/>
            <a:round/>
            <a:headEnd type="none" w="sm" len="sm"/>
            <a:tailEnd type="none" w="sm" len="sm"/>
          </a:ln>
        </p:spPr>
      </p:pic>
      <p:sp>
        <p:nvSpPr>
          <p:cNvPr id="196" name="Google Shape;196;p7"/>
          <p:cNvSpPr/>
          <p:nvPr/>
        </p:nvSpPr>
        <p:spPr>
          <a:xfrm>
            <a:off x="5469400" y="4247175"/>
            <a:ext cx="2276700" cy="1052100"/>
          </a:xfrm>
          <a:prstGeom prst="rect">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a:p>
        </p:txBody>
      </p:sp>
      <p:graphicFrame>
        <p:nvGraphicFramePr>
          <p:cNvPr id="202" name="Google Shape;202;p8"/>
          <p:cNvGraphicFramePr/>
          <p:nvPr/>
        </p:nvGraphicFramePr>
        <p:xfrm>
          <a:off x="174786" y="320575"/>
          <a:ext cx="3000000" cy="3000000"/>
        </p:xfrm>
        <a:graphic>
          <a:graphicData uri="http://schemas.openxmlformats.org/drawingml/2006/table">
            <a:tbl>
              <a:tblPr>
                <a:noFill/>
                <a:tableStyleId>{EC12B028-73FE-4425-95FD-F94D5188E829}</a:tableStyleId>
              </a:tblPr>
              <a:tblGrid>
                <a:gridCol w="2753000">
                  <a:extLst>
                    <a:ext uri="{9D8B030D-6E8A-4147-A177-3AD203B41FA5}">
                      <a16:colId xmlns:a16="http://schemas.microsoft.com/office/drawing/2014/main" val="20000"/>
                    </a:ext>
                  </a:extLst>
                </a:gridCol>
                <a:gridCol w="5780100">
                  <a:extLst>
                    <a:ext uri="{9D8B030D-6E8A-4147-A177-3AD203B41FA5}">
                      <a16:colId xmlns:a16="http://schemas.microsoft.com/office/drawing/2014/main" val="20001"/>
                    </a:ext>
                  </a:extLst>
                </a:gridCol>
                <a:gridCol w="3062850">
                  <a:extLst>
                    <a:ext uri="{9D8B030D-6E8A-4147-A177-3AD203B41FA5}">
                      <a16:colId xmlns:a16="http://schemas.microsoft.com/office/drawing/2014/main" val="20002"/>
                    </a:ext>
                  </a:extLst>
                </a:gridCol>
              </a:tblGrid>
              <a:tr h="453275">
                <a:tc>
                  <a:txBody>
                    <a:bodyPr/>
                    <a:lstStyle/>
                    <a:p>
                      <a:pPr marL="0" marR="0" lvl="0" indent="0" algn="l" rtl="0">
                        <a:spcBef>
                          <a:spcPts val="0"/>
                        </a:spcBef>
                        <a:spcAft>
                          <a:spcPts val="0"/>
                        </a:spcAft>
                        <a:buNone/>
                      </a:pPr>
                      <a:r>
                        <a:rPr lang="en-US" sz="2000" b="1" u="none" strike="noStrike" cap="none"/>
                        <a:t>Scenario</a:t>
                      </a:r>
                      <a:endParaRPr sz="2000"/>
                    </a:p>
                  </a:txBody>
                  <a:tcPr marL="45325" marR="45325" marT="22675" marB="22675">
                    <a:lnL w="12700" cap="flat" cmpd="sng">
                      <a:solidFill>
                        <a:srgbClr val="D0B5C9"/>
                      </a:solidFill>
                      <a:prstDash val="solid"/>
                      <a:round/>
                      <a:headEnd type="none" w="sm" len="sm"/>
                      <a:tailEnd type="none" w="sm" len="sm"/>
                    </a:lnL>
                    <a:lnR w="12700" cap="flat" cmpd="sng">
                      <a:solidFill>
                        <a:srgbClr val="9099C9"/>
                      </a:solidFill>
                      <a:prstDash val="solid"/>
                      <a:round/>
                      <a:headEnd type="none" w="sm" len="sm"/>
                      <a:tailEnd type="none" w="sm" len="sm"/>
                    </a:lnR>
                    <a:lnT w="9525" cap="flat" cmpd="sng">
                      <a:solidFill>
                        <a:srgbClr val="D0B5C9"/>
                      </a:solidFill>
                      <a:prstDash val="solid"/>
                      <a:round/>
                      <a:headEnd type="none" w="sm" len="sm"/>
                      <a:tailEnd type="none" w="sm" len="sm"/>
                    </a:lnT>
                    <a:lnB w="9525" cap="flat" cmpd="sng">
                      <a:solidFill>
                        <a:srgbClr val="00AB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Description</a:t>
                      </a:r>
                      <a:endParaRPr sz="2000"/>
                    </a:p>
                  </a:txBody>
                  <a:tcPr marL="45325" marR="45325" marT="22675" marB="22675">
                    <a:lnL w="12700" cap="flat" cmpd="sng">
                      <a:solidFill>
                        <a:srgbClr val="9099C9"/>
                      </a:solidFill>
                      <a:prstDash val="solid"/>
                      <a:round/>
                      <a:headEnd type="none" w="sm" len="sm"/>
                      <a:tailEnd type="none" w="sm" len="sm"/>
                    </a:lnL>
                    <a:lnR w="12700" cap="flat" cmpd="sng">
                      <a:solidFill>
                        <a:srgbClr val="20B0C9"/>
                      </a:solidFill>
                      <a:prstDash val="solid"/>
                      <a:round/>
                      <a:headEnd type="none" w="sm" len="sm"/>
                      <a:tailEnd type="none" w="sm" len="sm"/>
                    </a:lnR>
                    <a:lnT w="9525" cap="flat" cmpd="sng">
                      <a:solidFill>
                        <a:srgbClr val="9099C9"/>
                      </a:solidFill>
                      <a:prstDash val="solid"/>
                      <a:round/>
                      <a:headEnd type="none" w="sm" len="sm"/>
                      <a:tailEnd type="none" w="sm" len="sm"/>
                    </a:lnT>
                    <a:lnB w="9525" cap="flat" cmpd="sng">
                      <a:solidFill>
                        <a:srgbClr val="E08A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Warming relative to preindustrial (90% confidence interval)</a:t>
                      </a:r>
                      <a:endParaRPr sz="2000"/>
                    </a:p>
                  </a:txBody>
                  <a:tcPr marL="45325" marR="45325" marT="22675" marB="22675">
                    <a:lnL w="12700" cap="flat" cmpd="sng">
                      <a:solidFill>
                        <a:srgbClr val="20B0C9"/>
                      </a:solidFill>
                      <a:prstDash val="solid"/>
                      <a:round/>
                      <a:headEnd type="none" w="sm" len="sm"/>
                      <a:tailEnd type="none" w="sm" len="sm"/>
                    </a:lnL>
                    <a:lnR w="12700" cap="flat" cmpd="sng">
                      <a:solidFill>
                        <a:srgbClr val="20B0C9"/>
                      </a:solidFill>
                      <a:prstDash val="solid"/>
                      <a:round/>
                      <a:headEnd type="none" w="sm" len="sm"/>
                      <a:tailEnd type="none" w="sm" len="sm"/>
                    </a:lnR>
                    <a:lnT w="9525" cap="flat" cmpd="sng">
                      <a:solidFill>
                        <a:srgbClr val="20B0C9"/>
                      </a:solidFill>
                      <a:prstDash val="solid"/>
                      <a:round/>
                      <a:headEnd type="none" w="sm" len="sm"/>
                      <a:tailEnd type="none" w="sm" len="sm"/>
                    </a:lnT>
                    <a:lnB w="9525" cap="flat" cmpd="sng">
                      <a:solidFill>
                        <a:srgbClr val="6099C9"/>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1200">
                <a:tc>
                  <a:txBody>
                    <a:bodyPr/>
                    <a:lstStyle/>
                    <a:p>
                      <a:pPr marL="0" marR="0" lvl="0" indent="0" algn="l" rtl="0">
                        <a:spcBef>
                          <a:spcPts val="0"/>
                        </a:spcBef>
                        <a:spcAft>
                          <a:spcPts val="0"/>
                        </a:spcAft>
                        <a:buNone/>
                      </a:pPr>
                      <a:r>
                        <a:rPr lang="en-US" sz="2000"/>
                        <a:t>SSP1-1.9</a:t>
                      </a:r>
                      <a:endParaRPr/>
                    </a:p>
                  </a:txBody>
                  <a:tcPr marL="45325" marR="45325" marT="22675" marB="22675">
                    <a:lnL w="12700" cap="flat" cmpd="sng">
                      <a:solidFill>
                        <a:srgbClr val="00ABC9"/>
                      </a:solidFill>
                      <a:prstDash val="solid"/>
                      <a:round/>
                      <a:headEnd type="none" w="sm" len="sm"/>
                      <a:tailEnd type="none" w="sm" len="sm"/>
                    </a:lnL>
                    <a:lnR w="12700" cap="flat" cmpd="sng">
                      <a:solidFill>
                        <a:srgbClr val="E08AC9"/>
                      </a:solidFill>
                      <a:prstDash val="solid"/>
                      <a:round/>
                      <a:headEnd type="none" w="sm" len="sm"/>
                      <a:tailEnd type="none" w="sm" len="sm"/>
                    </a:lnR>
                    <a:lnT w="9525" cap="flat" cmpd="sng">
                      <a:solidFill>
                        <a:srgbClr val="00ABC9"/>
                      </a:solidFill>
                      <a:prstDash val="solid"/>
                      <a:round/>
                      <a:headEnd type="none" w="sm" len="sm"/>
                      <a:tailEnd type="none" w="sm" len="sm"/>
                    </a:lnT>
                    <a:lnB w="9525" cap="flat" cmpd="sng">
                      <a:solidFill>
                        <a:srgbClr val="0096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Net zero CO</a:t>
                      </a:r>
                      <a:r>
                        <a:rPr lang="en-US" sz="2000" baseline="-25000"/>
                        <a:t>2</a:t>
                      </a:r>
                      <a:r>
                        <a:rPr lang="en-US" sz="2000"/>
                        <a:t> emissions achieved by mid-century; avoids exceeding 1.5°C of warming, in line with the ambition of the Paris Agreement</a:t>
                      </a:r>
                      <a:endParaRPr/>
                    </a:p>
                  </a:txBody>
                  <a:tcPr marL="45325" marR="45325" marT="22675" marB="22675">
                    <a:lnL w="12700" cap="flat" cmpd="sng">
                      <a:solidFill>
                        <a:srgbClr val="E08AC9"/>
                      </a:solidFill>
                      <a:prstDash val="solid"/>
                      <a:round/>
                      <a:headEnd type="none" w="sm" len="sm"/>
                      <a:tailEnd type="none" w="sm" len="sm"/>
                    </a:lnL>
                    <a:lnR w="12700" cap="flat" cmpd="sng">
                      <a:solidFill>
                        <a:srgbClr val="6099C9"/>
                      </a:solidFill>
                      <a:prstDash val="solid"/>
                      <a:round/>
                      <a:headEnd type="none" w="sm" len="sm"/>
                      <a:tailEnd type="none" w="sm" len="sm"/>
                    </a:lnR>
                    <a:lnT w="9525" cap="flat" cmpd="sng">
                      <a:solidFill>
                        <a:srgbClr val="E08AC9"/>
                      </a:solidFill>
                      <a:prstDash val="solid"/>
                      <a:round/>
                      <a:headEnd type="none" w="sm" len="sm"/>
                      <a:tailEnd type="none" w="sm" len="sm"/>
                    </a:lnT>
                    <a:lnB w="9525" cap="flat" cmpd="sng">
                      <a:solidFill>
                        <a:srgbClr val="C098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Stabilises at 1.4°C (1.0–1.8°C), with minimal overshoot beyond 1.5 °C</a:t>
                      </a:r>
                      <a:endParaRPr/>
                    </a:p>
                  </a:txBody>
                  <a:tcPr marL="45325" marR="45325" marT="22675" marB="22675">
                    <a:lnL w="12700" cap="flat" cmpd="sng">
                      <a:solidFill>
                        <a:srgbClr val="6099C9"/>
                      </a:solidFill>
                      <a:prstDash val="solid"/>
                      <a:round/>
                      <a:headEnd type="none" w="sm" len="sm"/>
                      <a:tailEnd type="none" w="sm" len="sm"/>
                    </a:lnL>
                    <a:lnR w="12700" cap="flat" cmpd="sng">
                      <a:solidFill>
                        <a:srgbClr val="6099C9"/>
                      </a:solidFill>
                      <a:prstDash val="solid"/>
                      <a:round/>
                      <a:headEnd type="none" w="sm" len="sm"/>
                      <a:tailEnd type="none" w="sm" len="sm"/>
                    </a:lnR>
                    <a:lnT w="9525" cap="flat" cmpd="sng">
                      <a:solidFill>
                        <a:srgbClr val="6099C9"/>
                      </a:solidFill>
                      <a:prstDash val="solid"/>
                      <a:round/>
                      <a:headEnd type="none" w="sm" len="sm"/>
                      <a:tailEnd type="none" w="sm" len="sm"/>
                    </a:lnT>
                    <a:lnB w="9525" cap="flat" cmpd="sng">
                      <a:solidFill>
                        <a:srgbClr val="A0B6C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25225">
                <a:tc>
                  <a:txBody>
                    <a:bodyPr/>
                    <a:lstStyle/>
                    <a:p>
                      <a:pPr marL="0" marR="0" lvl="0" indent="0" algn="l" rtl="0">
                        <a:spcBef>
                          <a:spcPts val="0"/>
                        </a:spcBef>
                        <a:spcAft>
                          <a:spcPts val="0"/>
                        </a:spcAft>
                        <a:buNone/>
                      </a:pPr>
                      <a:r>
                        <a:rPr lang="en-US" sz="2000"/>
                        <a:t>SSP1-2.6</a:t>
                      </a:r>
                      <a:endParaRPr/>
                    </a:p>
                  </a:txBody>
                  <a:tcPr marL="45325" marR="45325" marT="22675" marB="22675">
                    <a:lnL w="12700" cap="flat" cmpd="sng">
                      <a:solidFill>
                        <a:srgbClr val="0096C9"/>
                      </a:solidFill>
                      <a:prstDash val="solid"/>
                      <a:round/>
                      <a:headEnd type="none" w="sm" len="sm"/>
                      <a:tailEnd type="none" w="sm" len="sm"/>
                    </a:lnL>
                    <a:lnR w="12700" cap="flat" cmpd="sng">
                      <a:solidFill>
                        <a:srgbClr val="C098C9"/>
                      </a:solidFill>
                      <a:prstDash val="solid"/>
                      <a:round/>
                      <a:headEnd type="none" w="sm" len="sm"/>
                      <a:tailEnd type="none" w="sm" len="sm"/>
                    </a:lnR>
                    <a:lnT w="9525" cap="flat" cmpd="sng">
                      <a:solidFill>
                        <a:srgbClr val="0096C9"/>
                      </a:solidFill>
                      <a:prstDash val="solid"/>
                      <a:round/>
                      <a:headEnd type="none" w="sm" len="sm"/>
                      <a:tailEnd type="none" w="sm" len="sm"/>
                    </a:lnT>
                    <a:lnB w="9525" cap="flat" cmpd="sng">
                      <a:solidFill>
                        <a:srgbClr val="C0A9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Net zero CO</a:t>
                      </a:r>
                      <a:r>
                        <a:rPr lang="en-US" sz="2000" baseline="-25000"/>
                        <a:t>2</a:t>
                      </a:r>
                      <a:r>
                        <a:rPr lang="en-US" sz="2000"/>
                        <a:t> emissions achieved in the latter part of this century; achieves the goals of the Paris Agreement by avoiding 2°C of warming</a:t>
                      </a:r>
                      <a:endParaRPr/>
                    </a:p>
                  </a:txBody>
                  <a:tcPr marL="45325" marR="45325" marT="22675" marB="22675">
                    <a:lnL w="12700" cap="flat" cmpd="sng">
                      <a:solidFill>
                        <a:srgbClr val="C098C9"/>
                      </a:solidFill>
                      <a:prstDash val="solid"/>
                      <a:round/>
                      <a:headEnd type="none" w="sm" len="sm"/>
                      <a:tailEnd type="none" w="sm" len="sm"/>
                    </a:lnL>
                    <a:lnR w="12700" cap="flat" cmpd="sng">
                      <a:solidFill>
                        <a:srgbClr val="A0B6C9"/>
                      </a:solidFill>
                      <a:prstDash val="solid"/>
                      <a:round/>
                      <a:headEnd type="none" w="sm" len="sm"/>
                      <a:tailEnd type="none" w="sm" len="sm"/>
                    </a:lnR>
                    <a:lnT w="9525" cap="flat" cmpd="sng">
                      <a:solidFill>
                        <a:srgbClr val="C098C9"/>
                      </a:solidFill>
                      <a:prstDash val="solid"/>
                      <a:round/>
                      <a:headEnd type="none" w="sm" len="sm"/>
                      <a:tailEnd type="none" w="sm" len="sm"/>
                    </a:lnT>
                    <a:lnB w="9525" cap="flat" cmpd="sng">
                      <a:solidFill>
                        <a:srgbClr val="50A3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Stabilises at 1.8°C (1.3–2.4°C)</a:t>
                      </a:r>
                      <a:endParaRPr/>
                    </a:p>
                  </a:txBody>
                  <a:tcPr marL="45325" marR="45325" marT="22675" marB="22675">
                    <a:lnL w="12700" cap="flat" cmpd="sng">
                      <a:solidFill>
                        <a:srgbClr val="A0B6C9"/>
                      </a:solidFill>
                      <a:prstDash val="solid"/>
                      <a:round/>
                      <a:headEnd type="none" w="sm" len="sm"/>
                      <a:tailEnd type="none" w="sm" len="sm"/>
                    </a:lnL>
                    <a:lnR w="12700" cap="flat" cmpd="sng">
                      <a:solidFill>
                        <a:srgbClr val="A0B6C9"/>
                      </a:solidFill>
                      <a:prstDash val="solid"/>
                      <a:round/>
                      <a:headEnd type="none" w="sm" len="sm"/>
                      <a:tailEnd type="none" w="sm" len="sm"/>
                    </a:lnR>
                    <a:lnT w="9525" cap="flat" cmpd="sng">
                      <a:solidFill>
                        <a:srgbClr val="A0B6C9"/>
                      </a:solidFill>
                      <a:prstDash val="solid"/>
                      <a:round/>
                      <a:headEnd type="none" w="sm" len="sm"/>
                      <a:tailEnd type="none" w="sm" len="sm"/>
                    </a:lnT>
                    <a:lnB w="9525" cap="flat" cmpd="sng">
                      <a:solidFill>
                        <a:srgbClr val="50ABC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61200">
                <a:tc>
                  <a:txBody>
                    <a:bodyPr/>
                    <a:lstStyle/>
                    <a:p>
                      <a:pPr marL="0" marR="0" lvl="0" indent="0" algn="l" rtl="0">
                        <a:spcBef>
                          <a:spcPts val="0"/>
                        </a:spcBef>
                        <a:spcAft>
                          <a:spcPts val="0"/>
                        </a:spcAft>
                        <a:buNone/>
                      </a:pPr>
                      <a:r>
                        <a:rPr lang="en-US" sz="2000"/>
                        <a:t>SSP2-4.5</a:t>
                      </a:r>
                      <a:endParaRPr/>
                    </a:p>
                  </a:txBody>
                  <a:tcPr marL="45325" marR="45325" marT="22675" marB="22675">
                    <a:lnL w="12700" cap="flat" cmpd="sng">
                      <a:solidFill>
                        <a:srgbClr val="C0A9C9"/>
                      </a:solidFill>
                      <a:prstDash val="solid"/>
                      <a:round/>
                      <a:headEnd type="none" w="sm" len="sm"/>
                      <a:tailEnd type="none" w="sm" len="sm"/>
                    </a:lnL>
                    <a:lnR w="12700" cap="flat" cmpd="sng">
                      <a:solidFill>
                        <a:srgbClr val="50A3C9"/>
                      </a:solidFill>
                      <a:prstDash val="solid"/>
                      <a:round/>
                      <a:headEnd type="none" w="sm" len="sm"/>
                      <a:tailEnd type="none" w="sm" len="sm"/>
                    </a:lnR>
                    <a:lnT w="9525" cap="flat" cmpd="sng">
                      <a:solidFill>
                        <a:srgbClr val="C0A9C9"/>
                      </a:solidFill>
                      <a:prstDash val="solid"/>
                      <a:round/>
                      <a:headEnd type="none" w="sm" len="sm"/>
                      <a:tailEnd type="none" w="sm" len="sm"/>
                    </a:lnT>
                    <a:lnB w="9525" cap="flat" cmpd="sng">
                      <a:solidFill>
                        <a:srgbClr val="C0A8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Approximates current climate policy, although this will change with commitments at each successive Conference of the Parties</a:t>
                      </a:r>
                      <a:endParaRPr/>
                    </a:p>
                  </a:txBody>
                  <a:tcPr marL="45325" marR="45325" marT="22675" marB="22675">
                    <a:lnL w="12700" cap="flat" cmpd="sng">
                      <a:solidFill>
                        <a:srgbClr val="50A3C9"/>
                      </a:solidFill>
                      <a:prstDash val="solid"/>
                      <a:round/>
                      <a:headEnd type="none" w="sm" len="sm"/>
                      <a:tailEnd type="none" w="sm" len="sm"/>
                    </a:lnL>
                    <a:lnR w="12700" cap="flat" cmpd="sng">
                      <a:solidFill>
                        <a:srgbClr val="50ABC9"/>
                      </a:solidFill>
                      <a:prstDash val="solid"/>
                      <a:round/>
                      <a:headEnd type="none" w="sm" len="sm"/>
                      <a:tailEnd type="none" w="sm" len="sm"/>
                    </a:lnR>
                    <a:lnT w="9525" cap="flat" cmpd="sng">
                      <a:solidFill>
                        <a:srgbClr val="50A3C9"/>
                      </a:solidFill>
                      <a:prstDash val="solid"/>
                      <a:round/>
                      <a:headEnd type="none" w="sm" len="sm"/>
                      <a:tailEnd type="none" w="sm" len="sm"/>
                    </a:lnT>
                    <a:lnB w="9525" cap="flat" cmpd="sng">
                      <a:solidFill>
                        <a:srgbClr val="B0A6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2.7°C (2.1–3.5°C) by 2100</a:t>
                      </a:r>
                      <a:endParaRPr/>
                    </a:p>
                  </a:txBody>
                  <a:tcPr marL="45325" marR="45325" marT="22675" marB="22675">
                    <a:lnL w="12700" cap="flat" cmpd="sng">
                      <a:solidFill>
                        <a:srgbClr val="50ABC9"/>
                      </a:solidFill>
                      <a:prstDash val="solid"/>
                      <a:round/>
                      <a:headEnd type="none" w="sm" len="sm"/>
                      <a:tailEnd type="none" w="sm" len="sm"/>
                    </a:lnL>
                    <a:lnR w="12700" cap="flat" cmpd="sng">
                      <a:solidFill>
                        <a:srgbClr val="50ABC9"/>
                      </a:solidFill>
                      <a:prstDash val="solid"/>
                      <a:round/>
                      <a:headEnd type="none" w="sm" len="sm"/>
                      <a:tailEnd type="none" w="sm" len="sm"/>
                    </a:lnR>
                    <a:lnT w="9525" cap="flat" cmpd="sng">
                      <a:solidFill>
                        <a:srgbClr val="50ABC9"/>
                      </a:solidFill>
                      <a:prstDash val="solid"/>
                      <a:round/>
                      <a:headEnd type="none" w="sm" len="sm"/>
                      <a:tailEnd type="none" w="sm" len="sm"/>
                    </a:lnT>
                    <a:lnB w="9525" cap="flat" cmpd="sng">
                      <a:solidFill>
                        <a:srgbClr val="B0A7C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725225">
                <a:tc>
                  <a:txBody>
                    <a:bodyPr/>
                    <a:lstStyle/>
                    <a:p>
                      <a:pPr marL="0" marR="0" lvl="0" indent="0" algn="l" rtl="0">
                        <a:spcBef>
                          <a:spcPts val="0"/>
                        </a:spcBef>
                        <a:spcAft>
                          <a:spcPts val="0"/>
                        </a:spcAft>
                        <a:buNone/>
                      </a:pPr>
                      <a:r>
                        <a:rPr lang="en-US" sz="2000"/>
                        <a:t>SSP3-7.0</a:t>
                      </a:r>
                      <a:endParaRPr/>
                    </a:p>
                  </a:txBody>
                  <a:tcPr marL="45325" marR="45325" marT="22675" marB="22675">
                    <a:lnL w="12700" cap="flat" cmpd="sng">
                      <a:solidFill>
                        <a:srgbClr val="C0A8C9"/>
                      </a:solidFill>
                      <a:prstDash val="solid"/>
                      <a:round/>
                      <a:headEnd type="none" w="sm" len="sm"/>
                      <a:tailEnd type="none" w="sm" len="sm"/>
                    </a:lnL>
                    <a:lnR w="12700" cap="flat" cmpd="sng">
                      <a:solidFill>
                        <a:srgbClr val="B0A6C9"/>
                      </a:solidFill>
                      <a:prstDash val="solid"/>
                      <a:round/>
                      <a:headEnd type="none" w="sm" len="sm"/>
                      <a:tailEnd type="none" w="sm" len="sm"/>
                    </a:lnR>
                    <a:lnT w="9525" cap="flat" cmpd="sng">
                      <a:solidFill>
                        <a:srgbClr val="C0A8C9"/>
                      </a:solidFill>
                      <a:prstDash val="solid"/>
                      <a:round/>
                      <a:headEnd type="none" w="sm" len="sm"/>
                      <a:tailEnd type="none" w="sm" len="sm"/>
                    </a:lnT>
                    <a:lnB w="9525" cap="flat" cmpd="sng">
                      <a:solidFill>
                        <a:srgbClr val="20A2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Approximates a situation under which no new climate policy is implemented, resulting in a doubling of CO</a:t>
                      </a:r>
                      <a:r>
                        <a:rPr lang="en-US" sz="2000" baseline="-25000"/>
                        <a:t>2</a:t>
                      </a:r>
                      <a:r>
                        <a:rPr lang="en-US" sz="2000"/>
                        <a:t> by 2100</a:t>
                      </a:r>
                      <a:endParaRPr/>
                    </a:p>
                  </a:txBody>
                  <a:tcPr marL="45325" marR="45325" marT="22675" marB="22675">
                    <a:lnL w="12700" cap="flat" cmpd="sng">
                      <a:solidFill>
                        <a:srgbClr val="B0A6C9"/>
                      </a:solidFill>
                      <a:prstDash val="solid"/>
                      <a:round/>
                      <a:headEnd type="none" w="sm" len="sm"/>
                      <a:tailEnd type="none" w="sm" len="sm"/>
                    </a:lnL>
                    <a:lnR w="12700" cap="flat" cmpd="sng">
                      <a:solidFill>
                        <a:srgbClr val="B0A7C9"/>
                      </a:solidFill>
                      <a:prstDash val="solid"/>
                      <a:round/>
                      <a:headEnd type="none" w="sm" len="sm"/>
                      <a:tailEnd type="none" w="sm" len="sm"/>
                    </a:lnR>
                    <a:lnT w="9525" cap="flat" cmpd="sng">
                      <a:solidFill>
                        <a:srgbClr val="B0A6C9"/>
                      </a:solidFill>
                      <a:prstDash val="solid"/>
                      <a:round/>
                      <a:headEnd type="none" w="sm" len="sm"/>
                      <a:tailEnd type="none" w="sm" len="sm"/>
                    </a:lnT>
                    <a:lnB w="9525" cap="flat" cmpd="sng">
                      <a:solidFill>
                        <a:srgbClr val="70A1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3.6°C (2.8–4.6°C) by 2100</a:t>
                      </a:r>
                      <a:endParaRPr/>
                    </a:p>
                  </a:txBody>
                  <a:tcPr marL="45325" marR="45325" marT="22675" marB="22675">
                    <a:lnL w="12700" cap="flat" cmpd="sng">
                      <a:solidFill>
                        <a:srgbClr val="B0A7C9"/>
                      </a:solidFill>
                      <a:prstDash val="solid"/>
                      <a:round/>
                      <a:headEnd type="none" w="sm" len="sm"/>
                      <a:tailEnd type="none" w="sm" len="sm"/>
                    </a:lnL>
                    <a:lnR w="12700" cap="flat" cmpd="sng">
                      <a:solidFill>
                        <a:srgbClr val="B0A7C9"/>
                      </a:solidFill>
                      <a:prstDash val="solid"/>
                      <a:round/>
                      <a:headEnd type="none" w="sm" len="sm"/>
                      <a:tailEnd type="none" w="sm" len="sm"/>
                    </a:lnR>
                    <a:lnT w="9525" cap="flat" cmpd="sng">
                      <a:solidFill>
                        <a:srgbClr val="B0A7C9"/>
                      </a:solidFill>
                      <a:prstDash val="solid"/>
                      <a:round/>
                      <a:headEnd type="none" w="sm" len="sm"/>
                      <a:tailEnd type="none" w="sm" len="sm"/>
                    </a:lnT>
                    <a:lnB w="9525" cap="flat" cmpd="sng">
                      <a:solidFill>
                        <a:srgbClr val="409FC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725225">
                <a:tc>
                  <a:txBody>
                    <a:bodyPr/>
                    <a:lstStyle/>
                    <a:p>
                      <a:pPr marL="0" marR="0" lvl="0" indent="0" algn="l" rtl="0">
                        <a:spcBef>
                          <a:spcPts val="0"/>
                        </a:spcBef>
                        <a:spcAft>
                          <a:spcPts val="0"/>
                        </a:spcAft>
                        <a:buNone/>
                      </a:pPr>
                      <a:r>
                        <a:rPr lang="en-US" sz="2000"/>
                        <a:t>SSP5-8.5</a:t>
                      </a:r>
                      <a:endParaRPr/>
                    </a:p>
                  </a:txBody>
                  <a:tcPr marL="45325" marR="45325" marT="22675" marB="22675">
                    <a:lnL w="12700" cap="flat" cmpd="sng">
                      <a:solidFill>
                        <a:srgbClr val="20A2C9"/>
                      </a:solidFill>
                      <a:prstDash val="solid"/>
                      <a:round/>
                      <a:headEnd type="none" w="sm" len="sm"/>
                      <a:tailEnd type="none" w="sm" len="sm"/>
                    </a:lnL>
                    <a:lnR w="12700" cap="flat" cmpd="sng">
                      <a:solidFill>
                        <a:srgbClr val="70A1C9"/>
                      </a:solidFill>
                      <a:prstDash val="solid"/>
                      <a:round/>
                      <a:headEnd type="none" w="sm" len="sm"/>
                      <a:tailEnd type="none" w="sm" len="sm"/>
                    </a:lnR>
                    <a:lnT w="9525" cap="flat" cmpd="sng">
                      <a:solidFill>
                        <a:srgbClr val="20A2C9"/>
                      </a:solidFill>
                      <a:prstDash val="solid"/>
                      <a:round/>
                      <a:headEnd type="none" w="sm" len="sm"/>
                      <a:tailEnd type="none" w="sm" len="sm"/>
                    </a:lnT>
                    <a:lnB w="9525" cap="flat" cmpd="sng">
                      <a:solidFill>
                        <a:srgbClr val="20A2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An extreme counterfactual scenario under which CO</a:t>
                      </a:r>
                      <a:r>
                        <a:rPr lang="en-US" sz="2000" baseline="-25000"/>
                        <a:t>2</a:t>
                      </a:r>
                      <a:r>
                        <a:rPr lang="en-US" sz="2000"/>
                        <a:t> emissions double by mid-century and increase thereafter</a:t>
                      </a:r>
                      <a:endParaRPr/>
                    </a:p>
                  </a:txBody>
                  <a:tcPr marL="45325" marR="45325" marT="22675" marB="22675">
                    <a:lnL w="12700" cap="flat" cmpd="sng">
                      <a:solidFill>
                        <a:srgbClr val="70A1C9"/>
                      </a:solidFill>
                      <a:prstDash val="solid"/>
                      <a:round/>
                      <a:headEnd type="none" w="sm" len="sm"/>
                      <a:tailEnd type="none" w="sm" len="sm"/>
                    </a:lnL>
                    <a:lnR w="12700" cap="flat" cmpd="sng">
                      <a:solidFill>
                        <a:srgbClr val="409FC9"/>
                      </a:solidFill>
                      <a:prstDash val="solid"/>
                      <a:round/>
                      <a:headEnd type="none" w="sm" len="sm"/>
                      <a:tailEnd type="none" w="sm" len="sm"/>
                    </a:lnR>
                    <a:lnT w="9525" cap="flat" cmpd="sng">
                      <a:solidFill>
                        <a:srgbClr val="70A1C9"/>
                      </a:solidFill>
                      <a:prstDash val="solid"/>
                      <a:round/>
                      <a:headEnd type="none" w="sm" len="sm"/>
                      <a:tailEnd type="none" w="sm" len="sm"/>
                    </a:lnT>
                    <a:lnB w="9525" cap="flat" cmpd="sng">
                      <a:solidFill>
                        <a:srgbClr val="70A1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4.4°C (3.3–5.7°C) by 2100</a:t>
                      </a:r>
                      <a:endParaRPr/>
                    </a:p>
                  </a:txBody>
                  <a:tcPr marL="45325" marR="45325" marT="22675" marB="22675">
                    <a:lnL w="12700" cap="flat" cmpd="sng">
                      <a:solidFill>
                        <a:srgbClr val="409FC9"/>
                      </a:solidFill>
                      <a:prstDash val="solid"/>
                      <a:round/>
                      <a:headEnd type="none" w="sm" len="sm"/>
                      <a:tailEnd type="none" w="sm" len="sm"/>
                    </a:lnL>
                    <a:lnR w="12700" cap="flat" cmpd="sng">
                      <a:solidFill>
                        <a:srgbClr val="409FC9"/>
                      </a:solidFill>
                      <a:prstDash val="solid"/>
                      <a:round/>
                      <a:headEnd type="none" w="sm" len="sm"/>
                      <a:tailEnd type="none" w="sm" len="sm"/>
                    </a:lnR>
                    <a:lnT w="9525" cap="flat" cmpd="sng">
                      <a:solidFill>
                        <a:srgbClr val="409FC9"/>
                      </a:solidFill>
                      <a:prstDash val="solid"/>
                      <a:round/>
                      <a:headEnd type="none" w="sm" len="sm"/>
                      <a:tailEnd type="none" w="sm" len="sm"/>
                    </a:lnT>
                    <a:lnB w="9525" cap="flat" cmpd="sng">
                      <a:solidFill>
                        <a:srgbClr val="409FC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a:p>
        </p:txBody>
      </p:sp>
      <p:graphicFrame>
        <p:nvGraphicFramePr>
          <p:cNvPr id="208" name="Google Shape;208;p9"/>
          <p:cNvGraphicFramePr/>
          <p:nvPr/>
        </p:nvGraphicFramePr>
        <p:xfrm>
          <a:off x="453111" y="365125"/>
          <a:ext cx="3000000" cy="3000000"/>
        </p:xfrm>
        <a:graphic>
          <a:graphicData uri="http://schemas.openxmlformats.org/drawingml/2006/table">
            <a:tbl>
              <a:tblPr>
                <a:noFill/>
                <a:tableStyleId>{EC12B028-73FE-4425-95FD-F94D5188E829}</a:tableStyleId>
              </a:tblPr>
              <a:tblGrid>
                <a:gridCol w="2615575">
                  <a:extLst>
                    <a:ext uri="{9D8B030D-6E8A-4147-A177-3AD203B41FA5}">
                      <a16:colId xmlns:a16="http://schemas.microsoft.com/office/drawing/2014/main" val="20000"/>
                    </a:ext>
                  </a:extLst>
                </a:gridCol>
                <a:gridCol w="5491550">
                  <a:extLst>
                    <a:ext uri="{9D8B030D-6E8A-4147-A177-3AD203B41FA5}">
                      <a16:colId xmlns:a16="http://schemas.microsoft.com/office/drawing/2014/main" val="20001"/>
                    </a:ext>
                  </a:extLst>
                </a:gridCol>
                <a:gridCol w="2909925">
                  <a:extLst>
                    <a:ext uri="{9D8B030D-6E8A-4147-A177-3AD203B41FA5}">
                      <a16:colId xmlns:a16="http://schemas.microsoft.com/office/drawing/2014/main" val="20002"/>
                    </a:ext>
                  </a:extLst>
                </a:gridCol>
              </a:tblGrid>
              <a:tr h="453275">
                <a:tc>
                  <a:txBody>
                    <a:bodyPr/>
                    <a:lstStyle/>
                    <a:p>
                      <a:pPr marL="0" marR="0" lvl="0" indent="0" algn="l" rtl="0">
                        <a:spcBef>
                          <a:spcPts val="0"/>
                        </a:spcBef>
                        <a:spcAft>
                          <a:spcPts val="0"/>
                        </a:spcAft>
                        <a:buNone/>
                      </a:pPr>
                      <a:r>
                        <a:rPr lang="en-US" sz="2000" b="1"/>
                        <a:t>Scenario</a:t>
                      </a:r>
                      <a:endParaRPr sz="2000"/>
                    </a:p>
                  </a:txBody>
                  <a:tcPr marL="45325" marR="45325" marT="22675" marB="22675">
                    <a:lnL w="12700" cap="flat" cmpd="sng">
                      <a:solidFill>
                        <a:srgbClr val="D0B5C9"/>
                      </a:solidFill>
                      <a:prstDash val="solid"/>
                      <a:round/>
                      <a:headEnd type="none" w="sm" len="sm"/>
                      <a:tailEnd type="none" w="sm" len="sm"/>
                    </a:lnL>
                    <a:lnR w="12700" cap="flat" cmpd="sng">
                      <a:solidFill>
                        <a:srgbClr val="9099C9"/>
                      </a:solidFill>
                      <a:prstDash val="solid"/>
                      <a:round/>
                      <a:headEnd type="none" w="sm" len="sm"/>
                      <a:tailEnd type="none" w="sm" len="sm"/>
                    </a:lnR>
                    <a:lnT w="9525" cap="flat" cmpd="sng">
                      <a:solidFill>
                        <a:srgbClr val="D0B5C9"/>
                      </a:solidFill>
                      <a:prstDash val="solid"/>
                      <a:round/>
                      <a:headEnd type="none" w="sm" len="sm"/>
                      <a:tailEnd type="none" w="sm" len="sm"/>
                    </a:lnT>
                    <a:lnB w="9525" cap="flat" cmpd="sng">
                      <a:solidFill>
                        <a:srgbClr val="00AB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Description</a:t>
                      </a:r>
                      <a:endParaRPr sz="2000"/>
                    </a:p>
                  </a:txBody>
                  <a:tcPr marL="45325" marR="45325" marT="22675" marB="22675">
                    <a:lnL w="12700" cap="flat" cmpd="sng">
                      <a:solidFill>
                        <a:srgbClr val="9099C9"/>
                      </a:solidFill>
                      <a:prstDash val="solid"/>
                      <a:round/>
                      <a:headEnd type="none" w="sm" len="sm"/>
                      <a:tailEnd type="none" w="sm" len="sm"/>
                    </a:lnL>
                    <a:lnR w="12700" cap="flat" cmpd="sng">
                      <a:solidFill>
                        <a:srgbClr val="20B0C9"/>
                      </a:solidFill>
                      <a:prstDash val="solid"/>
                      <a:round/>
                      <a:headEnd type="none" w="sm" len="sm"/>
                      <a:tailEnd type="none" w="sm" len="sm"/>
                    </a:lnR>
                    <a:lnT w="9525" cap="flat" cmpd="sng">
                      <a:solidFill>
                        <a:srgbClr val="9099C9"/>
                      </a:solidFill>
                      <a:prstDash val="solid"/>
                      <a:round/>
                      <a:headEnd type="none" w="sm" len="sm"/>
                      <a:tailEnd type="none" w="sm" len="sm"/>
                    </a:lnT>
                    <a:lnB w="9525" cap="flat" cmpd="sng">
                      <a:solidFill>
                        <a:srgbClr val="E08A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b="1"/>
                        <a:t>Warming relative to preindustrial (90% confidence interval)</a:t>
                      </a:r>
                      <a:endParaRPr sz="2000"/>
                    </a:p>
                  </a:txBody>
                  <a:tcPr marL="45325" marR="45325" marT="22675" marB="22675">
                    <a:lnL w="12700" cap="flat" cmpd="sng">
                      <a:solidFill>
                        <a:srgbClr val="20B0C9"/>
                      </a:solidFill>
                      <a:prstDash val="solid"/>
                      <a:round/>
                      <a:headEnd type="none" w="sm" len="sm"/>
                      <a:tailEnd type="none" w="sm" len="sm"/>
                    </a:lnL>
                    <a:lnR w="12700" cap="flat" cmpd="sng">
                      <a:solidFill>
                        <a:srgbClr val="20B0C9"/>
                      </a:solidFill>
                      <a:prstDash val="solid"/>
                      <a:round/>
                      <a:headEnd type="none" w="sm" len="sm"/>
                      <a:tailEnd type="none" w="sm" len="sm"/>
                    </a:lnR>
                    <a:lnT w="9525" cap="flat" cmpd="sng">
                      <a:solidFill>
                        <a:srgbClr val="20B0C9"/>
                      </a:solidFill>
                      <a:prstDash val="solid"/>
                      <a:round/>
                      <a:headEnd type="none" w="sm" len="sm"/>
                      <a:tailEnd type="none" w="sm" len="sm"/>
                    </a:lnT>
                    <a:lnB w="9525" cap="flat" cmpd="sng">
                      <a:solidFill>
                        <a:srgbClr val="6099C9"/>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1200">
                <a:tc>
                  <a:txBody>
                    <a:bodyPr/>
                    <a:lstStyle/>
                    <a:p>
                      <a:pPr marL="0" marR="0" lvl="0" indent="0" algn="l" rtl="0">
                        <a:spcBef>
                          <a:spcPts val="0"/>
                        </a:spcBef>
                        <a:spcAft>
                          <a:spcPts val="0"/>
                        </a:spcAft>
                        <a:buNone/>
                      </a:pPr>
                      <a:r>
                        <a:rPr lang="en-US" sz="2000"/>
                        <a:t>SSP1-1.9</a:t>
                      </a:r>
                      <a:endParaRPr/>
                    </a:p>
                  </a:txBody>
                  <a:tcPr marL="45325" marR="45325" marT="22675" marB="22675">
                    <a:lnL w="12700" cap="flat" cmpd="sng">
                      <a:solidFill>
                        <a:srgbClr val="00ABC9"/>
                      </a:solidFill>
                      <a:prstDash val="solid"/>
                      <a:round/>
                      <a:headEnd type="none" w="sm" len="sm"/>
                      <a:tailEnd type="none" w="sm" len="sm"/>
                    </a:lnL>
                    <a:lnR w="12700" cap="flat" cmpd="sng">
                      <a:solidFill>
                        <a:srgbClr val="E08AC9"/>
                      </a:solidFill>
                      <a:prstDash val="solid"/>
                      <a:round/>
                      <a:headEnd type="none" w="sm" len="sm"/>
                      <a:tailEnd type="none" w="sm" len="sm"/>
                    </a:lnR>
                    <a:lnT w="9525" cap="flat" cmpd="sng">
                      <a:solidFill>
                        <a:srgbClr val="00ABC9"/>
                      </a:solidFill>
                      <a:prstDash val="solid"/>
                      <a:round/>
                      <a:headEnd type="none" w="sm" len="sm"/>
                      <a:tailEnd type="none" w="sm" len="sm"/>
                    </a:lnT>
                    <a:lnB w="9525" cap="flat" cmpd="sng">
                      <a:solidFill>
                        <a:srgbClr val="0096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Net zero CO</a:t>
                      </a:r>
                      <a:r>
                        <a:rPr lang="en-US" sz="2000" baseline="-25000"/>
                        <a:t>2</a:t>
                      </a:r>
                      <a:r>
                        <a:rPr lang="en-US" sz="2000"/>
                        <a:t> emissions achieved by mid-century; avoids exceeding 1.5°C of warming, in line with the ambition of the Paris Agreement</a:t>
                      </a:r>
                      <a:endParaRPr/>
                    </a:p>
                  </a:txBody>
                  <a:tcPr marL="45325" marR="45325" marT="22675" marB="22675">
                    <a:lnL w="12700" cap="flat" cmpd="sng">
                      <a:solidFill>
                        <a:srgbClr val="E08AC9"/>
                      </a:solidFill>
                      <a:prstDash val="solid"/>
                      <a:round/>
                      <a:headEnd type="none" w="sm" len="sm"/>
                      <a:tailEnd type="none" w="sm" len="sm"/>
                    </a:lnL>
                    <a:lnR w="12700" cap="flat" cmpd="sng">
                      <a:solidFill>
                        <a:srgbClr val="6099C9"/>
                      </a:solidFill>
                      <a:prstDash val="solid"/>
                      <a:round/>
                      <a:headEnd type="none" w="sm" len="sm"/>
                      <a:tailEnd type="none" w="sm" len="sm"/>
                    </a:lnR>
                    <a:lnT w="9525" cap="flat" cmpd="sng">
                      <a:solidFill>
                        <a:srgbClr val="E08AC9"/>
                      </a:solidFill>
                      <a:prstDash val="solid"/>
                      <a:round/>
                      <a:headEnd type="none" w="sm" len="sm"/>
                      <a:tailEnd type="none" w="sm" len="sm"/>
                    </a:lnT>
                    <a:lnB w="9525" cap="flat" cmpd="sng">
                      <a:solidFill>
                        <a:srgbClr val="C098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Stabilises at 1.4°C (1.0–1.8°C), with minimal overshoot beyond 1.5 °C</a:t>
                      </a:r>
                      <a:endParaRPr/>
                    </a:p>
                  </a:txBody>
                  <a:tcPr marL="45325" marR="45325" marT="22675" marB="22675">
                    <a:lnL w="12700" cap="flat" cmpd="sng">
                      <a:solidFill>
                        <a:srgbClr val="6099C9"/>
                      </a:solidFill>
                      <a:prstDash val="solid"/>
                      <a:round/>
                      <a:headEnd type="none" w="sm" len="sm"/>
                      <a:tailEnd type="none" w="sm" len="sm"/>
                    </a:lnL>
                    <a:lnR w="12700" cap="flat" cmpd="sng">
                      <a:solidFill>
                        <a:srgbClr val="6099C9"/>
                      </a:solidFill>
                      <a:prstDash val="solid"/>
                      <a:round/>
                      <a:headEnd type="none" w="sm" len="sm"/>
                      <a:tailEnd type="none" w="sm" len="sm"/>
                    </a:lnR>
                    <a:lnT w="9525" cap="flat" cmpd="sng">
                      <a:solidFill>
                        <a:srgbClr val="6099C9"/>
                      </a:solidFill>
                      <a:prstDash val="solid"/>
                      <a:round/>
                      <a:headEnd type="none" w="sm" len="sm"/>
                      <a:tailEnd type="none" w="sm" len="sm"/>
                    </a:lnT>
                    <a:lnB w="9525" cap="flat" cmpd="sng">
                      <a:solidFill>
                        <a:srgbClr val="A0B6C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25225">
                <a:tc>
                  <a:txBody>
                    <a:bodyPr/>
                    <a:lstStyle/>
                    <a:p>
                      <a:pPr marL="0" marR="0" lvl="0" indent="0" algn="l" rtl="0">
                        <a:spcBef>
                          <a:spcPts val="0"/>
                        </a:spcBef>
                        <a:spcAft>
                          <a:spcPts val="0"/>
                        </a:spcAft>
                        <a:buNone/>
                      </a:pPr>
                      <a:r>
                        <a:rPr lang="en-US" sz="2000"/>
                        <a:t>SSP1-2.6</a:t>
                      </a:r>
                      <a:endParaRPr/>
                    </a:p>
                  </a:txBody>
                  <a:tcPr marL="45325" marR="45325" marT="22675" marB="22675">
                    <a:lnL w="12700" cap="flat" cmpd="sng">
                      <a:solidFill>
                        <a:srgbClr val="0096C9"/>
                      </a:solidFill>
                      <a:prstDash val="solid"/>
                      <a:round/>
                      <a:headEnd type="none" w="sm" len="sm"/>
                      <a:tailEnd type="none" w="sm" len="sm"/>
                    </a:lnL>
                    <a:lnR w="12700" cap="flat" cmpd="sng">
                      <a:solidFill>
                        <a:srgbClr val="C098C9"/>
                      </a:solidFill>
                      <a:prstDash val="solid"/>
                      <a:round/>
                      <a:headEnd type="none" w="sm" len="sm"/>
                      <a:tailEnd type="none" w="sm" len="sm"/>
                    </a:lnR>
                    <a:lnT w="9525" cap="flat" cmpd="sng">
                      <a:solidFill>
                        <a:srgbClr val="0096C9"/>
                      </a:solidFill>
                      <a:prstDash val="solid"/>
                      <a:round/>
                      <a:headEnd type="none" w="sm" len="sm"/>
                      <a:tailEnd type="none" w="sm" len="sm"/>
                    </a:lnT>
                    <a:lnB w="9525" cap="flat" cmpd="sng">
                      <a:solidFill>
                        <a:srgbClr val="C0A9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Net zero CO</a:t>
                      </a:r>
                      <a:r>
                        <a:rPr lang="en-US" sz="2000" baseline="-25000"/>
                        <a:t>2</a:t>
                      </a:r>
                      <a:r>
                        <a:rPr lang="en-US" sz="2000"/>
                        <a:t> emissions achieved in the latter part of this century; achieves the goals of the Paris Agreement by avoiding 2°C of warming</a:t>
                      </a:r>
                      <a:endParaRPr/>
                    </a:p>
                  </a:txBody>
                  <a:tcPr marL="45325" marR="45325" marT="22675" marB="22675">
                    <a:lnL w="12700" cap="flat" cmpd="sng">
                      <a:solidFill>
                        <a:srgbClr val="C098C9"/>
                      </a:solidFill>
                      <a:prstDash val="solid"/>
                      <a:round/>
                      <a:headEnd type="none" w="sm" len="sm"/>
                      <a:tailEnd type="none" w="sm" len="sm"/>
                    </a:lnL>
                    <a:lnR w="12700" cap="flat" cmpd="sng">
                      <a:solidFill>
                        <a:srgbClr val="A0B6C9"/>
                      </a:solidFill>
                      <a:prstDash val="solid"/>
                      <a:round/>
                      <a:headEnd type="none" w="sm" len="sm"/>
                      <a:tailEnd type="none" w="sm" len="sm"/>
                    </a:lnR>
                    <a:lnT w="9525" cap="flat" cmpd="sng">
                      <a:solidFill>
                        <a:srgbClr val="C098C9"/>
                      </a:solidFill>
                      <a:prstDash val="solid"/>
                      <a:round/>
                      <a:headEnd type="none" w="sm" len="sm"/>
                      <a:tailEnd type="none" w="sm" len="sm"/>
                    </a:lnT>
                    <a:lnB w="9525" cap="flat" cmpd="sng">
                      <a:solidFill>
                        <a:srgbClr val="50A3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Stabilises at 1.8°C (1.3–2.4°C)</a:t>
                      </a:r>
                      <a:endParaRPr/>
                    </a:p>
                  </a:txBody>
                  <a:tcPr marL="45325" marR="45325" marT="22675" marB="22675">
                    <a:lnL w="12700" cap="flat" cmpd="sng">
                      <a:solidFill>
                        <a:srgbClr val="A0B6C9"/>
                      </a:solidFill>
                      <a:prstDash val="solid"/>
                      <a:round/>
                      <a:headEnd type="none" w="sm" len="sm"/>
                      <a:tailEnd type="none" w="sm" len="sm"/>
                    </a:lnL>
                    <a:lnR w="12700" cap="flat" cmpd="sng">
                      <a:solidFill>
                        <a:srgbClr val="A0B6C9"/>
                      </a:solidFill>
                      <a:prstDash val="solid"/>
                      <a:round/>
                      <a:headEnd type="none" w="sm" len="sm"/>
                      <a:tailEnd type="none" w="sm" len="sm"/>
                    </a:lnR>
                    <a:lnT w="9525" cap="flat" cmpd="sng">
                      <a:solidFill>
                        <a:srgbClr val="A0B6C9"/>
                      </a:solidFill>
                      <a:prstDash val="solid"/>
                      <a:round/>
                      <a:headEnd type="none" w="sm" len="sm"/>
                      <a:tailEnd type="none" w="sm" len="sm"/>
                    </a:lnT>
                    <a:lnB w="9525" cap="flat" cmpd="sng">
                      <a:solidFill>
                        <a:srgbClr val="50ABC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61200">
                <a:tc>
                  <a:txBody>
                    <a:bodyPr/>
                    <a:lstStyle/>
                    <a:p>
                      <a:pPr marL="0" marR="0" lvl="0" indent="0" algn="l" rtl="0">
                        <a:spcBef>
                          <a:spcPts val="0"/>
                        </a:spcBef>
                        <a:spcAft>
                          <a:spcPts val="0"/>
                        </a:spcAft>
                        <a:buNone/>
                      </a:pPr>
                      <a:r>
                        <a:rPr lang="en-US" sz="2000">
                          <a:highlight>
                            <a:srgbClr val="FFFF00"/>
                          </a:highlight>
                        </a:rPr>
                        <a:t>SSP2-4.5</a:t>
                      </a:r>
                      <a:endParaRPr/>
                    </a:p>
                  </a:txBody>
                  <a:tcPr marL="45325" marR="45325" marT="22675" marB="22675">
                    <a:lnL w="12700" cap="flat" cmpd="sng">
                      <a:solidFill>
                        <a:srgbClr val="C0A9C9"/>
                      </a:solidFill>
                      <a:prstDash val="solid"/>
                      <a:round/>
                      <a:headEnd type="none" w="sm" len="sm"/>
                      <a:tailEnd type="none" w="sm" len="sm"/>
                    </a:lnL>
                    <a:lnR w="12700" cap="flat" cmpd="sng">
                      <a:solidFill>
                        <a:srgbClr val="50A3C9"/>
                      </a:solidFill>
                      <a:prstDash val="solid"/>
                      <a:round/>
                      <a:headEnd type="none" w="sm" len="sm"/>
                      <a:tailEnd type="none" w="sm" len="sm"/>
                    </a:lnR>
                    <a:lnT w="9525" cap="flat" cmpd="sng">
                      <a:solidFill>
                        <a:srgbClr val="C0A9C9"/>
                      </a:solidFill>
                      <a:prstDash val="solid"/>
                      <a:round/>
                      <a:headEnd type="none" w="sm" len="sm"/>
                      <a:tailEnd type="none" w="sm" len="sm"/>
                    </a:lnT>
                    <a:lnB w="9525" cap="flat" cmpd="sng">
                      <a:solidFill>
                        <a:srgbClr val="C0A8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highlight>
                            <a:srgbClr val="FFFF00"/>
                          </a:highlight>
                        </a:rPr>
                        <a:t>Approximates current climate policy, although this will change with commitments at each successive Conference of the Parties</a:t>
                      </a:r>
                      <a:endParaRPr/>
                    </a:p>
                  </a:txBody>
                  <a:tcPr marL="45325" marR="45325" marT="22675" marB="22675">
                    <a:lnL w="12700" cap="flat" cmpd="sng">
                      <a:solidFill>
                        <a:srgbClr val="50A3C9"/>
                      </a:solidFill>
                      <a:prstDash val="solid"/>
                      <a:round/>
                      <a:headEnd type="none" w="sm" len="sm"/>
                      <a:tailEnd type="none" w="sm" len="sm"/>
                    </a:lnL>
                    <a:lnR w="12700" cap="flat" cmpd="sng">
                      <a:solidFill>
                        <a:srgbClr val="50ABC9"/>
                      </a:solidFill>
                      <a:prstDash val="solid"/>
                      <a:round/>
                      <a:headEnd type="none" w="sm" len="sm"/>
                      <a:tailEnd type="none" w="sm" len="sm"/>
                    </a:lnR>
                    <a:lnT w="9525" cap="flat" cmpd="sng">
                      <a:solidFill>
                        <a:srgbClr val="50A3C9"/>
                      </a:solidFill>
                      <a:prstDash val="solid"/>
                      <a:round/>
                      <a:headEnd type="none" w="sm" len="sm"/>
                      <a:tailEnd type="none" w="sm" len="sm"/>
                    </a:lnT>
                    <a:lnB w="9525" cap="flat" cmpd="sng">
                      <a:solidFill>
                        <a:srgbClr val="B0A6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highlight>
                            <a:srgbClr val="FFFF00"/>
                          </a:highlight>
                        </a:rPr>
                        <a:t>2.7°C (2.1–3.5°C) by 2100</a:t>
                      </a:r>
                      <a:endParaRPr/>
                    </a:p>
                  </a:txBody>
                  <a:tcPr marL="45325" marR="45325" marT="22675" marB="22675">
                    <a:lnL w="12700" cap="flat" cmpd="sng">
                      <a:solidFill>
                        <a:srgbClr val="50ABC9"/>
                      </a:solidFill>
                      <a:prstDash val="solid"/>
                      <a:round/>
                      <a:headEnd type="none" w="sm" len="sm"/>
                      <a:tailEnd type="none" w="sm" len="sm"/>
                    </a:lnL>
                    <a:lnR w="12700" cap="flat" cmpd="sng">
                      <a:solidFill>
                        <a:srgbClr val="50ABC9"/>
                      </a:solidFill>
                      <a:prstDash val="solid"/>
                      <a:round/>
                      <a:headEnd type="none" w="sm" len="sm"/>
                      <a:tailEnd type="none" w="sm" len="sm"/>
                    </a:lnR>
                    <a:lnT w="9525" cap="flat" cmpd="sng">
                      <a:solidFill>
                        <a:srgbClr val="50ABC9"/>
                      </a:solidFill>
                      <a:prstDash val="solid"/>
                      <a:round/>
                      <a:headEnd type="none" w="sm" len="sm"/>
                      <a:tailEnd type="none" w="sm" len="sm"/>
                    </a:lnT>
                    <a:lnB w="9525" cap="flat" cmpd="sng">
                      <a:solidFill>
                        <a:srgbClr val="B0A7C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725225">
                <a:tc>
                  <a:txBody>
                    <a:bodyPr/>
                    <a:lstStyle/>
                    <a:p>
                      <a:pPr marL="0" marR="0" lvl="0" indent="0" algn="l" rtl="0">
                        <a:spcBef>
                          <a:spcPts val="0"/>
                        </a:spcBef>
                        <a:spcAft>
                          <a:spcPts val="0"/>
                        </a:spcAft>
                        <a:buNone/>
                      </a:pPr>
                      <a:r>
                        <a:rPr lang="en-US" sz="2000"/>
                        <a:t>SSP3-7.0</a:t>
                      </a:r>
                      <a:endParaRPr/>
                    </a:p>
                  </a:txBody>
                  <a:tcPr marL="45325" marR="45325" marT="22675" marB="22675">
                    <a:lnL w="12700" cap="flat" cmpd="sng">
                      <a:solidFill>
                        <a:srgbClr val="C0A8C9"/>
                      </a:solidFill>
                      <a:prstDash val="solid"/>
                      <a:round/>
                      <a:headEnd type="none" w="sm" len="sm"/>
                      <a:tailEnd type="none" w="sm" len="sm"/>
                    </a:lnL>
                    <a:lnR w="12700" cap="flat" cmpd="sng">
                      <a:solidFill>
                        <a:srgbClr val="B0A6C9"/>
                      </a:solidFill>
                      <a:prstDash val="solid"/>
                      <a:round/>
                      <a:headEnd type="none" w="sm" len="sm"/>
                      <a:tailEnd type="none" w="sm" len="sm"/>
                    </a:lnR>
                    <a:lnT w="9525" cap="flat" cmpd="sng">
                      <a:solidFill>
                        <a:srgbClr val="C0A8C9"/>
                      </a:solidFill>
                      <a:prstDash val="solid"/>
                      <a:round/>
                      <a:headEnd type="none" w="sm" len="sm"/>
                      <a:tailEnd type="none" w="sm" len="sm"/>
                    </a:lnT>
                    <a:lnB w="9525" cap="flat" cmpd="sng">
                      <a:solidFill>
                        <a:srgbClr val="20A2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Approximates a situation under which no new climate policy is implemented, resulting in a doubling of CO</a:t>
                      </a:r>
                      <a:r>
                        <a:rPr lang="en-US" sz="2000" baseline="-25000"/>
                        <a:t>2</a:t>
                      </a:r>
                      <a:r>
                        <a:rPr lang="en-US" sz="2000"/>
                        <a:t> by 2100</a:t>
                      </a:r>
                      <a:endParaRPr/>
                    </a:p>
                  </a:txBody>
                  <a:tcPr marL="45325" marR="45325" marT="22675" marB="22675">
                    <a:lnL w="12700" cap="flat" cmpd="sng">
                      <a:solidFill>
                        <a:srgbClr val="B0A6C9"/>
                      </a:solidFill>
                      <a:prstDash val="solid"/>
                      <a:round/>
                      <a:headEnd type="none" w="sm" len="sm"/>
                      <a:tailEnd type="none" w="sm" len="sm"/>
                    </a:lnL>
                    <a:lnR w="12700" cap="flat" cmpd="sng">
                      <a:solidFill>
                        <a:srgbClr val="B0A7C9"/>
                      </a:solidFill>
                      <a:prstDash val="solid"/>
                      <a:round/>
                      <a:headEnd type="none" w="sm" len="sm"/>
                      <a:tailEnd type="none" w="sm" len="sm"/>
                    </a:lnR>
                    <a:lnT w="9525" cap="flat" cmpd="sng">
                      <a:solidFill>
                        <a:srgbClr val="B0A6C9"/>
                      </a:solidFill>
                      <a:prstDash val="solid"/>
                      <a:round/>
                      <a:headEnd type="none" w="sm" len="sm"/>
                      <a:tailEnd type="none" w="sm" len="sm"/>
                    </a:lnT>
                    <a:lnB w="9525" cap="flat" cmpd="sng">
                      <a:solidFill>
                        <a:srgbClr val="70A1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t>3.6°C (2.8–4.6°C) by 2100</a:t>
                      </a:r>
                      <a:endParaRPr/>
                    </a:p>
                  </a:txBody>
                  <a:tcPr marL="45325" marR="45325" marT="22675" marB="22675">
                    <a:lnL w="12700" cap="flat" cmpd="sng">
                      <a:solidFill>
                        <a:srgbClr val="B0A7C9"/>
                      </a:solidFill>
                      <a:prstDash val="solid"/>
                      <a:round/>
                      <a:headEnd type="none" w="sm" len="sm"/>
                      <a:tailEnd type="none" w="sm" len="sm"/>
                    </a:lnL>
                    <a:lnR w="12700" cap="flat" cmpd="sng">
                      <a:solidFill>
                        <a:srgbClr val="B0A7C9"/>
                      </a:solidFill>
                      <a:prstDash val="solid"/>
                      <a:round/>
                      <a:headEnd type="none" w="sm" len="sm"/>
                      <a:tailEnd type="none" w="sm" len="sm"/>
                    </a:lnR>
                    <a:lnT w="9525" cap="flat" cmpd="sng">
                      <a:solidFill>
                        <a:srgbClr val="B0A7C9"/>
                      </a:solidFill>
                      <a:prstDash val="solid"/>
                      <a:round/>
                      <a:headEnd type="none" w="sm" len="sm"/>
                      <a:tailEnd type="none" w="sm" len="sm"/>
                    </a:lnT>
                    <a:lnB w="9525" cap="flat" cmpd="sng">
                      <a:solidFill>
                        <a:srgbClr val="409FC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725225">
                <a:tc>
                  <a:txBody>
                    <a:bodyPr/>
                    <a:lstStyle/>
                    <a:p>
                      <a:pPr marL="0" marR="0" lvl="0" indent="0" algn="l" rtl="0">
                        <a:spcBef>
                          <a:spcPts val="0"/>
                        </a:spcBef>
                        <a:spcAft>
                          <a:spcPts val="0"/>
                        </a:spcAft>
                        <a:buNone/>
                      </a:pPr>
                      <a:r>
                        <a:rPr lang="en-US" sz="2000">
                          <a:highlight>
                            <a:srgbClr val="FFFF00"/>
                          </a:highlight>
                        </a:rPr>
                        <a:t>SSP5-8.5</a:t>
                      </a:r>
                      <a:endParaRPr/>
                    </a:p>
                  </a:txBody>
                  <a:tcPr marL="45325" marR="45325" marT="22675" marB="22675">
                    <a:lnL w="12700" cap="flat" cmpd="sng">
                      <a:solidFill>
                        <a:srgbClr val="20A2C9"/>
                      </a:solidFill>
                      <a:prstDash val="solid"/>
                      <a:round/>
                      <a:headEnd type="none" w="sm" len="sm"/>
                      <a:tailEnd type="none" w="sm" len="sm"/>
                    </a:lnL>
                    <a:lnR w="12700" cap="flat" cmpd="sng">
                      <a:solidFill>
                        <a:srgbClr val="70A1C9"/>
                      </a:solidFill>
                      <a:prstDash val="solid"/>
                      <a:round/>
                      <a:headEnd type="none" w="sm" len="sm"/>
                      <a:tailEnd type="none" w="sm" len="sm"/>
                    </a:lnR>
                    <a:lnT w="9525" cap="flat" cmpd="sng">
                      <a:solidFill>
                        <a:srgbClr val="20A2C9"/>
                      </a:solidFill>
                      <a:prstDash val="solid"/>
                      <a:round/>
                      <a:headEnd type="none" w="sm" len="sm"/>
                      <a:tailEnd type="none" w="sm" len="sm"/>
                    </a:lnT>
                    <a:lnB w="9525" cap="flat" cmpd="sng">
                      <a:solidFill>
                        <a:srgbClr val="20A2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highlight>
                            <a:srgbClr val="FFFF00"/>
                          </a:highlight>
                        </a:rPr>
                        <a:t>An extreme counterfactual scenario under which CO</a:t>
                      </a:r>
                      <a:r>
                        <a:rPr lang="en-US" sz="2000" baseline="-25000">
                          <a:highlight>
                            <a:srgbClr val="FFFF00"/>
                          </a:highlight>
                        </a:rPr>
                        <a:t>2</a:t>
                      </a:r>
                      <a:r>
                        <a:rPr lang="en-US" sz="2000">
                          <a:highlight>
                            <a:srgbClr val="FFFF00"/>
                          </a:highlight>
                        </a:rPr>
                        <a:t> emissions double by mid-century and increase thereafter</a:t>
                      </a:r>
                      <a:endParaRPr/>
                    </a:p>
                  </a:txBody>
                  <a:tcPr marL="45325" marR="45325" marT="22675" marB="22675">
                    <a:lnL w="12700" cap="flat" cmpd="sng">
                      <a:solidFill>
                        <a:srgbClr val="70A1C9"/>
                      </a:solidFill>
                      <a:prstDash val="solid"/>
                      <a:round/>
                      <a:headEnd type="none" w="sm" len="sm"/>
                      <a:tailEnd type="none" w="sm" len="sm"/>
                    </a:lnL>
                    <a:lnR w="12700" cap="flat" cmpd="sng">
                      <a:solidFill>
                        <a:srgbClr val="409FC9"/>
                      </a:solidFill>
                      <a:prstDash val="solid"/>
                      <a:round/>
                      <a:headEnd type="none" w="sm" len="sm"/>
                      <a:tailEnd type="none" w="sm" len="sm"/>
                    </a:lnR>
                    <a:lnT w="9525" cap="flat" cmpd="sng">
                      <a:solidFill>
                        <a:srgbClr val="70A1C9"/>
                      </a:solidFill>
                      <a:prstDash val="solid"/>
                      <a:round/>
                      <a:headEnd type="none" w="sm" len="sm"/>
                      <a:tailEnd type="none" w="sm" len="sm"/>
                    </a:lnT>
                    <a:lnB w="9525" cap="flat" cmpd="sng">
                      <a:solidFill>
                        <a:srgbClr val="70A1C9"/>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2000">
                          <a:highlight>
                            <a:srgbClr val="FFFF00"/>
                          </a:highlight>
                        </a:rPr>
                        <a:t>4.4°C (3.3–5.7°C) by 2100</a:t>
                      </a:r>
                      <a:endParaRPr/>
                    </a:p>
                  </a:txBody>
                  <a:tcPr marL="45325" marR="45325" marT="22675" marB="22675">
                    <a:lnL w="12700" cap="flat" cmpd="sng">
                      <a:solidFill>
                        <a:srgbClr val="409FC9"/>
                      </a:solidFill>
                      <a:prstDash val="solid"/>
                      <a:round/>
                      <a:headEnd type="none" w="sm" len="sm"/>
                      <a:tailEnd type="none" w="sm" len="sm"/>
                    </a:lnL>
                    <a:lnR w="12700" cap="flat" cmpd="sng">
                      <a:solidFill>
                        <a:srgbClr val="409FC9"/>
                      </a:solidFill>
                      <a:prstDash val="solid"/>
                      <a:round/>
                      <a:headEnd type="none" w="sm" len="sm"/>
                      <a:tailEnd type="none" w="sm" len="sm"/>
                    </a:lnR>
                    <a:lnT w="9525" cap="flat" cmpd="sng">
                      <a:solidFill>
                        <a:srgbClr val="409FC9"/>
                      </a:solidFill>
                      <a:prstDash val="solid"/>
                      <a:round/>
                      <a:headEnd type="none" w="sm" len="sm"/>
                      <a:tailEnd type="none" w="sm" len="sm"/>
                    </a:lnT>
                    <a:lnB w="9525" cap="flat" cmpd="sng">
                      <a:solidFill>
                        <a:srgbClr val="409FC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10" descr="A screenshot of a news article&#10;&#10;AI-generated content may be incorrect."/>
          <p:cNvPicPr preferRelativeResize="0">
            <a:picLocks noGrp="1"/>
          </p:cNvPicPr>
          <p:nvPr>
            <p:ph type="body" idx="1"/>
          </p:nvPr>
        </p:nvPicPr>
        <p:blipFill rotWithShape="1">
          <a:blip r:embed="rId3">
            <a:alphaModFix/>
          </a:blip>
          <a:srcRect/>
          <a:stretch/>
        </p:blipFill>
        <p:spPr>
          <a:xfrm>
            <a:off x="0" y="-1"/>
            <a:ext cx="8716161" cy="5910059"/>
          </a:xfrm>
          <a:prstGeom prst="rect">
            <a:avLst/>
          </a:prstGeom>
          <a:noFill/>
          <a:ln>
            <a:noFill/>
          </a:ln>
        </p:spPr>
      </p:pic>
      <p:sp>
        <p:nvSpPr>
          <p:cNvPr id="214" name="Google Shape;214;p10"/>
          <p:cNvSpPr txBox="1"/>
          <p:nvPr/>
        </p:nvSpPr>
        <p:spPr>
          <a:xfrm>
            <a:off x="8578007" y="2909311"/>
            <a:ext cx="298493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https://theconversation.com/earth-is-heading-for-2-7-c-warming-this-century-we-may-avoid-the-worst-climate-scenarios-but-the-outlook-is-still-dire-254284</a:t>
            </a:r>
            <a:r>
              <a:rPr lang="en-US" sz="1600">
                <a:solidFill>
                  <a:schemeClr val="dk1"/>
                </a:solidFill>
                <a:latin typeface="Arial"/>
                <a:ea typeface="Arial"/>
                <a:cs typeface="Arial"/>
                <a:sym typeface="Arial"/>
              </a:rPr>
              <a:t> </a:t>
            </a:r>
            <a:endParaRPr/>
          </a:p>
        </p:txBody>
      </p:sp>
      <p:pic>
        <p:nvPicPr>
          <p:cNvPr id="215" name="Google Shape;215;p10" descr="A close-up of a logo&#10;&#10;AI-generated content may be incorrect."/>
          <p:cNvPicPr preferRelativeResize="0"/>
          <p:nvPr/>
        </p:nvPicPr>
        <p:blipFill rotWithShape="1">
          <a:blip r:embed="rId5">
            <a:alphaModFix/>
          </a:blip>
          <a:srcRect/>
          <a:stretch/>
        </p:blipFill>
        <p:spPr>
          <a:xfrm>
            <a:off x="7616684" y="5666390"/>
            <a:ext cx="4634039" cy="11916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1" descr="A screenshot of a computer&#10;&#10;AI-generated content may be incorrect."/>
          <p:cNvPicPr preferRelativeResize="0"/>
          <p:nvPr/>
        </p:nvPicPr>
        <p:blipFill rotWithShape="1">
          <a:blip r:embed="rId3">
            <a:alphaModFix/>
          </a:blip>
          <a:srcRect/>
          <a:stretch/>
        </p:blipFill>
        <p:spPr>
          <a:xfrm>
            <a:off x="582103" y="357696"/>
            <a:ext cx="4795240" cy="4444369"/>
          </a:xfrm>
          <a:prstGeom prst="rect">
            <a:avLst/>
          </a:prstGeom>
          <a:noFill/>
          <a:ln w="9525" cap="flat" cmpd="sng">
            <a:solidFill>
              <a:schemeClr val="dk1"/>
            </a:solidFill>
            <a:prstDash val="solid"/>
            <a:round/>
            <a:headEnd type="none" w="sm" len="sm"/>
            <a:tailEnd type="none" w="sm" len="sm"/>
          </a:ln>
        </p:spPr>
      </p:pic>
      <p:pic>
        <p:nvPicPr>
          <p:cNvPr id="221" name="Google Shape;221;p11" descr="A screenshot of a computer&#10;&#10;AI-generated content may be incorrect."/>
          <p:cNvPicPr preferRelativeResize="0"/>
          <p:nvPr/>
        </p:nvPicPr>
        <p:blipFill rotWithShape="1">
          <a:blip r:embed="rId4">
            <a:alphaModFix/>
          </a:blip>
          <a:srcRect/>
          <a:stretch/>
        </p:blipFill>
        <p:spPr>
          <a:xfrm>
            <a:off x="6012110" y="357696"/>
            <a:ext cx="5850241" cy="4444369"/>
          </a:xfrm>
          <a:prstGeom prst="rect">
            <a:avLst/>
          </a:prstGeom>
          <a:noFill/>
          <a:ln w="9525" cap="flat" cmpd="sng">
            <a:solidFill>
              <a:schemeClr val="dk1"/>
            </a:solidFill>
            <a:prstDash val="solid"/>
            <a:round/>
            <a:headEnd type="none" w="sm" len="sm"/>
            <a:tailEnd type="none" w="sm" len="sm"/>
          </a:ln>
        </p:spPr>
      </p:pic>
      <p:pic>
        <p:nvPicPr>
          <p:cNvPr id="222" name="Google Shape;222;p11"/>
          <p:cNvPicPr preferRelativeResize="0"/>
          <p:nvPr/>
        </p:nvPicPr>
        <p:blipFill rotWithShape="1">
          <a:blip r:embed="rId5">
            <a:alphaModFix/>
          </a:blip>
          <a:srcRect/>
          <a:stretch/>
        </p:blipFill>
        <p:spPr>
          <a:xfrm>
            <a:off x="1680419" y="4991041"/>
            <a:ext cx="2765745" cy="1374175"/>
          </a:xfrm>
          <a:prstGeom prst="rect">
            <a:avLst/>
          </a:prstGeom>
          <a:noFill/>
          <a:ln>
            <a:noFill/>
          </a:ln>
        </p:spPr>
      </p:pic>
      <p:pic>
        <p:nvPicPr>
          <p:cNvPr id="223" name="Google Shape;223;p11"/>
          <p:cNvPicPr preferRelativeResize="0"/>
          <p:nvPr/>
        </p:nvPicPr>
        <p:blipFill rotWithShape="1">
          <a:blip r:embed="rId6">
            <a:alphaModFix/>
          </a:blip>
          <a:srcRect/>
          <a:stretch/>
        </p:blipFill>
        <p:spPr>
          <a:xfrm>
            <a:off x="8066215" y="4952230"/>
            <a:ext cx="2128004" cy="14129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35fb23cf5db_2_0"/>
          <p:cNvSpPr txBox="1">
            <a:spLocks noGrp="1"/>
          </p:cNvSpPr>
          <p:nvPr>
            <p:ph type="title"/>
          </p:nvPr>
        </p:nvSpPr>
        <p:spPr>
          <a:xfrm>
            <a:off x="3766200" y="2324575"/>
            <a:ext cx="53418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BIAS CORRECTION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35fb23cf5db_0_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ACCESS-CM2 warm SST bias</a:t>
            </a:r>
            <a:endParaRPr/>
          </a:p>
        </p:txBody>
      </p:sp>
      <p:sp>
        <p:nvSpPr>
          <p:cNvPr id="234" name="Google Shape;234;g35fb23cf5db_0_9"/>
          <p:cNvSpPr txBox="1">
            <a:spLocks noGrp="1"/>
          </p:cNvSpPr>
          <p:nvPr>
            <p:ph type="body" idx="1"/>
          </p:nvPr>
        </p:nvSpPr>
        <p:spPr>
          <a:xfrm>
            <a:off x="6725475" y="1805875"/>
            <a:ext cx="4862100" cy="40746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t" anchorCtr="0">
            <a:normAutofit fontScale="85000" lnSpcReduction="10000"/>
          </a:bodyPr>
          <a:lstStyle/>
          <a:p>
            <a:pPr marL="0" lvl="0" indent="0" algn="ctr" rtl="0">
              <a:spcBef>
                <a:spcPts val="1000"/>
              </a:spcBef>
              <a:spcAft>
                <a:spcPts val="0"/>
              </a:spcAft>
              <a:buNone/>
            </a:pPr>
            <a:br>
              <a:rPr lang="en-US"/>
            </a:br>
            <a:r>
              <a:rPr lang="en-US" sz="4329" b="1"/>
              <a:t>TL;DR</a:t>
            </a:r>
            <a:endParaRPr sz="4329" b="1"/>
          </a:p>
          <a:p>
            <a:pPr marL="0" lvl="0" indent="0" algn="ctr" rtl="0">
              <a:spcBef>
                <a:spcPts val="1000"/>
              </a:spcBef>
              <a:spcAft>
                <a:spcPts val="0"/>
              </a:spcAft>
              <a:buNone/>
            </a:pPr>
            <a:endParaRPr/>
          </a:p>
          <a:p>
            <a:pPr marL="0" lvl="0" indent="0" algn="ctr" rtl="0">
              <a:lnSpc>
                <a:spcPct val="115000"/>
              </a:lnSpc>
              <a:spcBef>
                <a:spcPts val="1000"/>
              </a:spcBef>
              <a:spcAft>
                <a:spcPts val="0"/>
              </a:spcAft>
              <a:buNone/>
            </a:pPr>
            <a:r>
              <a:rPr lang="en-US"/>
              <a:t>SST in this model is too warm</a:t>
            </a:r>
            <a:endParaRPr/>
          </a:p>
          <a:p>
            <a:pPr marL="0" lvl="0" indent="0" algn="ctr" rtl="0">
              <a:lnSpc>
                <a:spcPct val="115000"/>
              </a:lnSpc>
              <a:spcBef>
                <a:spcPts val="1000"/>
              </a:spcBef>
              <a:spcAft>
                <a:spcPts val="0"/>
              </a:spcAft>
              <a:buNone/>
            </a:pPr>
            <a:br>
              <a:rPr lang="en-US"/>
            </a:br>
            <a:r>
              <a:rPr lang="en-US"/>
              <a:t>Likely due to the parameterisation of clouds and aerosols in the atmospheric submodel</a:t>
            </a:r>
            <a:endParaRPr/>
          </a:p>
          <a:p>
            <a:pPr marL="0" lvl="0" indent="0" algn="ctr" rtl="0">
              <a:spcBef>
                <a:spcPts val="1000"/>
              </a:spcBef>
              <a:spcAft>
                <a:spcPts val="0"/>
              </a:spcAft>
              <a:buNone/>
            </a:pPr>
            <a:endParaRPr/>
          </a:p>
        </p:txBody>
      </p:sp>
      <p:sp>
        <p:nvSpPr>
          <p:cNvPr id="235" name="Google Shape;235;g35fb23cf5db_0_9"/>
          <p:cNvSpPr txBox="1"/>
          <p:nvPr/>
        </p:nvSpPr>
        <p:spPr>
          <a:xfrm>
            <a:off x="838200" y="2944550"/>
            <a:ext cx="4811400" cy="2685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1300"/>
              <a:t>“Both CM2 configurations have a </a:t>
            </a:r>
            <a:r>
              <a:rPr lang="en-US" sz="1300">
                <a:highlight>
                  <a:srgbClr val="FFFF00"/>
                </a:highlight>
              </a:rPr>
              <a:t>warm global mean SST bias</a:t>
            </a:r>
            <a:r>
              <a:rPr lang="en-US" sz="1300"/>
              <a:t> with a similar spatial pattern. </a:t>
            </a:r>
            <a:r>
              <a:rPr lang="en-US" sz="1300">
                <a:highlight>
                  <a:srgbClr val="FFFF00"/>
                </a:highlight>
              </a:rPr>
              <a:t>The positive bias is dominated by a too warm Southern Ocean, warm patches in the upwelling regions of the tropical eastern Pacific and Atlantic, and a too warm Indonesian Sea</a:t>
            </a:r>
            <a:r>
              <a:rPr lang="en-US" sz="1300"/>
              <a:t>. Regions of cold biased SST exist in the mid-latitudes of the Northern Hemisphere Pacific and Atlantic as well as the high latitude Atlantic. The imbalanced geographical distribution of the warm and cold biases can largely be </a:t>
            </a:r>
            <a:r>
              <a:rPr lang="en-US" sz="1300">
                <a:highlight>
                  <a:srgbClr val="FFFF00"/>
                </a:highlight>
              </a:rPr>
              <a:t>ascribed to the parameterisation of clouds and aerosols in the atmospheric model</a:t>
            </a:r>
            <a:r>
              <a:rPr lang="en-US" sz="1300"/>
              <a:t> (Bi et al., 2020), explaining the similarity of the spatial patterns in CM2-025 and CM2-1. </a:t>
            </a:r>
            <a:endParaRPr sz="1300"/>
          </a:p>
        </p:txBody>
      </p:sp>
      <p:pic>
        <p:nvPicPr>
          <p:cNvPr id="236" name="Google Shape;236;g35fb23cf5db_0_9" title="Screenshot 2025-06-02 at 9.41.15 AM.png"/>
          <p:cNvPicPr preferRelativeResize="0"/>
          <p:nvPr/>
        </p:nvPicPr>
        <p:blipFill>
          <a:blip r:embed="rId3">
            <a:alphaModFix/>
          </a:blip>
          <a:stretch>
            <a:fillRect/>
          </a:stretch>
        </p:blipFill>
        <p:spPr>
          <a:xfrm>
            <a:off x="838197" y="1690825"/>
            <a:ext cx="4811424" cy="1014425"/>
          </a:xfrm>
          <a:prstGeom prst="rect">
            <a:avLst/>
          </a:prstGeom>
          <a:noFill/>
          <a:ln w="9525" cap="flat" cmpd="sng">
            <a:solidFill>
              <a:schemeClr val="dk2"/>
            </a:solidFill>
            <a:prstDash val="solid"/>
            <a:round/>
            <a:headEnd type="none" w="sm" len="sm"/>
            <a:tailEnd type="none" w="sm" len="sm"/>
          </a:ln>
        </p:spPr>
      </p:pic>
      <p:cxnSp>
        <p:nvCxnSpPr>
          <p:cNvPr id="237" name="Google Shape;237;g35fb23cf5db_0_9"/>
          <p:cNvCxnSpPr/>
          <p:nvPr/>
        </p:nvCxnSpPr>
        <p:spPr>
          <a:xfrm>
            <a:off x="6229600" y="1629350"/>
            <a:ext cx="0" cy="4545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g35e36d8d350_0_4" descr="mikaela_provost (2)"/>
          <p:cNvPicPr preferRelativeResize="0"/>
          <p:nvPr/>
        </p:nvPicPr>
        <p:blipFill rotWithShape="1">
          <a:blip r:embed="rId3">
            <a:alphaModFix/>
          </a:blip>
          <a:srcRect l="22191"/>
          <a:stretch/>
        </p:blipFill>
        <p:spPr>
          <a:xfrm>
            <a:off x="78225" y="1369750"/>
            <a:ext cx="2660600" cy="2552700"/>
          </a:xfrm>
          <a:prstGeom prst="rect">
            <a:avLst/>
          </a:prstGeom>
          <a:noFill/>
          <a:ln>
            <a:noFill/>
          </a:ln>
        </p:spPr>
      </p:pic>
      <p:pic>
        <p:nvPicPr>
          <p:cNvPr id="97" name="Google Shape;97;g35e36d8d350_0_4" descr="Jessica Bolin, Ph.D. | Coastal and Marine Sciences Institute"/>
          <p:cNvPicPr preferRelativeResize="0"/>
          <p:nvPr/>
        </p:nvPicPr>
        <p:blipFill>
          <a:blip r:embed="rId4">
            <a:alphaModFix/>
          </a:blip>
          <a:stretch>
            <a:fillRect/>
          </a:stretch>
        </p:blipFill>
        <p:spPr>
          <a:xfrm>
            <a:off x="2738825" y="1369750"/>
            <a:ext cx="2290272" cy="2552700"/>
          </a:xfrm>
          <a:prstGeom prst="rect">
            <a:avLst/>
          </a:prstGeom>
          <a:noFill/>
          <a:ln>
            <a:noFill/>
          </a:ln>
        </p:spPr>
      </p:pic>
      <p:pic>
        <p:nvPicPr>
          <p:cNvPr id="98" name="Google Shape;98;g35e36d8d350_0_4" descr="Seminar: Monday, March 4, 2024 | Marine Sciences &amp; Oceanography at  University of Georgia - Athens, Georgia"/>
          <p:cNvPicPr preferRelativeResize="0"/>
          <p:nvPr/>
        </p:nvPicPr>
        <p:blipFill>
          <a:blip r:embed="rId5">
            <a:alphaModFix/>
          </a:blip>
          <a:stretch>
            <a:fillRect/>
          </a:stretch>
        </p:blipFill>
        <p:spPr>
          <a:xfrm>
            <a:off x="5029100" y="1369750"/>
            <a:ext cx="2552700" cy="2552700"/>
          </a:xfrm>
          <a:prstGeom prst="rect">
            <a:avLst/>
          </a:prstGeom>
          <a:noFill/>
          <a:ln>
            <a:noFill/>
          </a:ln>
        </p:spPr>
      </p:pic>
      <p:pic>
        <p:nvPicPr>
          <p:cNvPr id="99" name="Google Shape;99;g35e36d8d350_0_4" descr="Nerea Lezama-Ochoa – International Faculty &amp; Scholar Services"/>
          <p:cNvPicPr preferRelativeResize="0"/>
          <p:nvPr/>
        </p:nvPicPr>
        <p:blipFill rotWithShape="1">
          <a:blip r:embed="rId6">
            <a:alphaModFix/>
          </a:blip>
          <a:srcRect r="40401"/>
          <a:stretch/>
        </p:blipFill>
        <p:spPr>
          <a:xfrm>
            <a:off x="7581800" y="1388800"/>
            <a:ext cx="2179825" cy="2514600"/>
          </a:xfrm>
          <a:prstGeom prst="rect">
            <a:avLst/>
          </a:prstGeom>
          <a:noFill/>
          <a:ln>
            <a:noFill/>
          </a:ln>
        </p:spPr>
      </p:pic>
      <p:pic>
        <p:nvPicPr>
          <p:cNvPr id="100" name="Google Shape;100;g35e36d8d350_0_4" descr="Project Personnel | Coastal and Marine Sciences Institute"/>
          <p:cNvPicPr preferRelativeResize="0"/>
          <p:nvPr/>
        </p:nvPicPr>
        <p:blipFill rotWithShape="1">
          <a:blip r:embed="rId7">
            <a:alphaModFix/>
          </a:blip>
          <a:srcRect l="9535" t="19652"/>
          <a:stretch/>
        </p:blipFill>
        <p:spPr>
          <a:xfrm>
            <a:off x="9761625" y="1382703"/>
            <a:ext cx="2552700" cy="2526796"/>
          </a:xfrm>
          <a:prstGeom prst="rect">
            <a:avLst/>
          </a:prstGeom>
          <a:noFill/>
          <a:ln>
            <a:noFill/>
          </a:ln>
        </p:spPr>
      </p:pic>
      <p:pic>
        <p:nvPicPr>
          <p:cNvPr id="101" name="Google Shape;101;g35e36d8d350_0_4" descr="University of California, Davis - Wikipedia"/>
          <p:cNvPicPr preferRelativeResize="0"/>
          <p:nvPr/>
        </p:nvPicPr>
        <p:blipFill>
          <a:blip r:embed="rId8">
            <a:alphaModFix/>
          </a:blip>
          <a:stretch>
            <a:fillRect/>
          </a:stretch>
        </p:blipFill>
        <p:spPr>
          <a:xfrm>
            <a:off x="823075" y="4947075"/>
            <a:ext cx="1294300" cy="1294300"/>
          </a:xfrm>
          <a:prstGeom prst="rect">
            <a:avLst/>
          </a:prstGeom>
          <a:noFill/>
          <a:ln>
            <a:noFill/>
          </a:ln>
        </p:spPr>
      </p:pic>
      <p:pic>
        <p:nvPicPr>
          <p:cNvPr id="102" name="Google Shape;102;g35e36d8d350_0_4" descr="University of California, Davis - Wikipedia"/>
          <p:cNvPicPr preferRelativeResize="0"/>
          <p:nvPr/>
        </p:nvPicPr>
        <p:blipFill>
          <a:blip r:embed="rId8">
            <a:alphaModFix/>
          </a:blip>
          <a:stretch>
            <a:fillRect/>
          </a:stretch>
        </p:blipFill>
        <p:spPr>
          <a:xfrm>
            <a:off x="3063525" y="4947075"/>
            <a:ext cx="1294300" cy="1294300"/>
          </a:xfrm>
          <a:prstGeom prst="rect">
            <a:avLst/>
          </a:prstGeom>
          <a:noFill/>
          <a:ln>
            <a:noFill/>
          </a:ln>
        </p:spPr>
      </p:pic>
      <p:pic>
        <p:nvPicPr>
          <p:cNvPr id="103" name="Google Shape;103;g35e36d8d350_0_4" descr="University of California, Davis - Wikipedia"/>
          <p:cNvPicPr preferRelativeResize="0"/>
          <p:nvPr/>
        </p:nvPicPr>
        <p:blipFill>
          <a:blip r:embed="rId8">
            <a:alphaModFix/>
          </a:blip>
          <a:stretch>
            <a:fillRect/>
          </a:stretch>
        </p:blipFill>
        <p:spPr>
          <a:xfrm>
            <a:off x="10516913" y="4947075"/>
            <a:ext cx="1294300" cy="1294300"/>
          </a:xfrm>
          <a:prstGeom prst="rect">
            <a:avLst/>
          </a:prstGeom>
          <a:noFill/>
          <a:ln>
            <a:noFill/>
          </a:ln>
        </p:spPr>
      </p:pic>
      <p:pic>
        <p:nvPicPr>
          <p:cNvPr id="104" name="Google Shape;104;g35e36d8d350_0_4"/>
          <p:cNvPicPr preferRelativeResize="0"/>
          <p:nvPr/>
        </p:nvPicPr>
        <p:blipFill>
          <a:blip r:embed="rId9">
            <a:alphaModFix/>
          </a:blip>
          <a:stretch>
            <a:fillRect/>
          </a:stretch>
        </p:blipFill>
        <p:spPr>
          <a:xfrm>
            <a:off x="4970897" y="4460941"/>
            <a:ext cx="1507550" cy="2266575"/>
          </a:xfrm>
          <a:prstGeom prst="rect">
            <a:avLst/>
          </a:prstGeom>
          <a:noFill/>
          <a:ln>
            <a:noFill/>
          </a:ln>
        </p:spPr>
      </p:pic>
      <p:pic>
        <p:nvPicPr>
          <p:cNvPr id="105" name="Google Shape;105;g35e36d8d350_0_4"/>
          <p:cNvPicPr preferRelativeResize="0"/>
          <p:nvPr/>
        </p:nvPicPr>
        <p:blipFill>
          <a:blip r:embed="rId9">
            <a:alphaModFix/>
          </a:blip>
          <a:stretch>
            <a:fillRect/>
          </a:stretch>
        </p:blipFill>
        <p:spPr>
          <a:xfrm>
            <a:off x="7370222" y="4460941"/>
            <a:ext cx="1507550" cy="2266575"/>
          </a:xfrm>
          <a:prstGeom prst="rect">
            <a:avLst/>
          </a:prstGeom>
          <a:noFill/>
          <a:ln>
            <a:noFill/>
          </a:ln>
        </p:spPr>
      </p:pic>
      <p:sp>
        <p:nvSpPr>
          <p:cNvPr id="106" name="Google Shape;106;g35e36d8d350_0_4"/>
          <p:cNvSpPr txBox="1">
            <a:spLocks noGrp="1"/>
          </p:cNvSpPr>
          <p:nvPr>
            <p:ph type="title"/>
          </p:nvPr>
        </p:nvSpPr>
        <p:spPr>
          <a:xfrm>
            <a:off x="466875" y="2046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Welcome to our workshop!	</a:t>
            </a:r>
            <a:endParaRPr/>
          </a:p>
        </p:txBody>
      </p:sp>
      <p:sp>
        <p:nvSpPr>
          <p:cNvPr id="107" name="Google Shape;107;g35e36d8d350_0_4"/>
          <p:cNvSpPr txBox="1">
            <a:spLocks noGrp="1"/>
          </p:cNvSpPr>
          <p:nvPr>
            <p:ph type="title"/>
          </p:nvPr>
        </p:nvSpPr>
        <p:spPr>
          <a:xfrm>
            <a:off x="0" y="4073775"/>
            <a:ext cx="12099000" cy="873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Play"/>
              <a:buNone/>
            </a:pPr>
            <a:r>
              <a:rPr lang="en-US" sz="2500"/>
              <a:t>Mikaela Provost | Jessica Bolin | Mer Pozo Buil | Nerea Lezama-Ochoa | Mary Fisher</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35fb23cf5db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Bias correction</a:t>
            </a:r>
            <a:endParaRPr/>
          </a:p>
        </p:txBody>
      </p:sp>
      <p:sp>
        <p:nvSpPr>
          <p:cNvPr id="243" name="Google Shape;243;g35fb23cf5db_0_0"/>
          <p:cNvSpPr txBox="1">
            <a:spLocks noGrp="1"/>
          </p:cNvSpPr>
          <p:nvPr>
            <p:ph type="body" idx="1"/>
          </p:nvPr>
        </p:nvSpPr>
        <p:spPr>
          <a:xfrm>
            <a:off x="774650" y="1690825"/>
            <a:ext cx="11014500" cy="4730700"/>
          </a:xfrm>
          <a:prstGeom prst="rect">
            <a:avLst/>
          </a:prstGeom>
        </p:spPr>
        <p:txBody>
          <a:bodyPr spcFirstLastPara="1" wrap="square" lIns="91425" tIns="45700" rIns="91425" bIns="45700" anchor="t" anchorCtr="0">
            <a:normAutofit lnSpcReduction="10000"/>
          </a:bodyPr>
          <a:lstStyle/>
          <a:p>
            <a:pPr marL="0" lvl="0" indent="0" algn="l" rtl="0">
              <a:lnSpc>
                <a:spcPct val="115000"/>
              </a:lnSpc>
              <a:spcBef>
                <a:spcPts val="1000"/>
              </a:spcBef>
              <a:spcAft>
                <a:spcPts val="0"/>
              </a:spcAft>
              <a:buNone/>
            </a:pPr>
            <a:r>
              <a:rPr lang="en-US" sz="2600"/>
              <a:t>Errors or biases in climate models are due </a:t>
            </a:r>
            <a:br>
              <a:rPr lang="en-US" sz="2600"/>
            </a:br>
            <a:r>
              <a:rPr lang="en-US" sz="2600"/>
              <a:t>to limited spatial resolution (large grid sizes), </a:t>
            </a:r>
            <a:br>
              <a:rPr lang="en-US" sz="2600"/>
            </a:br>
            <a:r>
              <a:rPr lang="en-US" sz="2600"/>
              <a:t>simplified thermodynamic processes and physics or an incomplete understanding of the global climate system. </a:t>
            </a:r>
            <a:br>
              <a:rPr lang="en-US" sz="2600"/>
            </a:br>
            <a:endParaRPr sz="2600"/>
          </a:p>
          <a:p>
            <a:pPr marL="0" lvl="0" indent="0" algn="l" rtl="0">
              <a:lnSpc>
                <a:spcPct val="115000"/>
              </a:lnSpc>
              <a:spcBef>
                <a:spcPts val="1000"/>
              </a:spcBef>
              <a:spcAft>
                <a:spcPts val="0"/>
              </a:spcAft>
              <a:buNone/>
            </a:pPr>
            <a:r>
              <a:rPr lang="en-US" sz="2600"/>
              <a:t>To overcome the large biases in climate models, a range of bias correction methods have been developed.</a:t>
            </a:r>
            <a:endParaRPr sz="2600"/>
          </a:p>
          <a:p>
            <a:pPr marL="0" lvl="0" indent="0" algn="l" rtl="0">
              <a:lnSpc>
                <a:spcPct val="115000"/>
              </a:lnSpc>
              <a:spcBef>
                <a:spcPts val="1000"/>
              </a:spcBef>
              <a:spcAft>
                <a:spcPts val="0"/>
              </a:spcAft>
              <a:buNone/>
            </a:pPr>
            <a:endParaRPr sz="2600"/>
          </a:p>
          <a:p>
            <a:pPr marL="0" lvl="0" indent="0" algn="l" rtl="0">
              <a:lnSpc>
                <a:spcPct val="115000"/>
              </a:lnSpc>
              <a:spcBef>
                <a:spcPts val="1000"/>
              </a:spcBef>
              <a:spcAft>
                <a:spcPts val="0"/>
              </a:spcAft>
              <a:buNone/>
            </a:pPr>
            <a:r>
              <a:rPr lang="en-US" sz="2600"/>
              <a:t>The simplest approach is the </a:t>
            </a:r>
            <a:r>
              <a:rPr lang="en-US" sz="2600" b="1"/>
              <a:t>Delta change method </a:t>
            </a:r>
            <a:r>
              <a:rPr lang="en-US" sz="1651"/>
              <a:t>(sometimes referred to as the ‘change factor’ method)</a:t>
            </a:r>
            <a:r>
              <a:rPr lang="en-US" sz="2600"/>
              <a:t>, which is often used in climate impact research.</a:t>
            </a:r>
            <a:endParaRPr sz="2600"/>
          </a:p>
        </p:txBody>
      </p:sp>
      <p:pic>
        <p:nvPicPr>
          <p:cNvPr id="244" name="Google Shape;244;g35fb23cf5db_0_0" title="Screenshot 2025-06-02 at 10.15.20 AM.png"/>
          <p:cNvPicPr preferRelativeResize="0"/>
          <p:nvPr/>
        </p:nvPicPr>
        <p:blipFill>
          <a:blip r:embed="rId3">
            <a:alphaModFix/>
          </a:blip>
          <a:stretch>
            <a:fillRect/>
          </a:stretch>
        </p:blipFill>
        <p:spPr>
          <a:xfrm>
            <a:off x="7482575" y="0"/>
            <a:ext cx="4709425" cy="21779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35fb23cf5db_0_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Delta-change bias correction</a:t>
            </a:r>
            <a:endParaRPr/>
          </a:p>
        </p:txBody>
      </p:sp>
      <p:sp>
        <p:nvSpPr>
          <p:cNvPr id="250" name="Google Shape;250;g35fb23cf5db_0_21"/>
          <p:cNvSpPr txBox="1">
            <a:spLocks noGrp="1"/>
          </p:cNvSpPr>
          <p:nvPr>
            <p:ph type="body" idx="1"/>
          </p:nvPr>
        </p:nvSpPr>
        <p:spPr>
          <a:xfrm>
            <a:off x="838200" y="1690825"/>
            <a:ext cx="10515600" cy="4485900"/>
          </a:xfrm>
          <a:prstGeom prst="rect">
            <a:avLst/>
          </a:prstGeom>
        </p:spPr>
        <p:txBody>
          <a:bodyPr spcFirstLastPara="1" wrap="square" lIns="91425" tIns="45700" rIns="91425" bIns="45700" anchor="t" anchorCtr="0">
            <a:normAutofit fontScale="85000"/>
          </a:bodyPr>
          <a:lstStyle/>
          <a:p>
            <a:pPr marL="0" lvl="0" indent="0" algn="l" rtl="0">
              <a:lnSpc>
                <a:spcPct val="115000"/>
              </a:lnSpc>
              <a:spcBef>
                <a:spcPts val="1000"/>
              </a:spcBef>
              <a:spcAft>
                <a:spcPts val="0"/>
              </a:spcAft>
              <a:buNone/>
            </a:pPr>
            <a:r>
              <a:rPr lang="en-US"/>
              <a:t>1. C</a:t>
            </a:r>
            <a:r>
              <a:rPr lang="en-US" sz="3245"/>
              <a:t>reate mean/climatology of OISST observational dataset over baseline period (i.e., 1995-2014)</a:t>
            </a:r>
            <a:endParaRPr sz="3245"/>
          </a:p>
          <a:p>
            <a:pPr marL="0" lvl="0" indent="0" algn="l" rtl="0">
              <a:lnSpc>
                <a:spcPct val="115000"/>
              </a:lnSpc>
              <a:spcBef>
                <a:spcPts val="1000"/>
              </a:spcBef>
              <a:spcAft>
                <a:spcPts val="0"/>
              </a:spcAft>
              <a:buNone/>
            </a:pPr>
            <a:r>
              <a:rPr lang="en-US" sz="3245"/>
              <a:t>2. Repeat the above for the ESM</a:t>
            </a:r>
            <a:endParaRPr sz="3245"/>
          </a:p>
          <a:p>
            <a:pPr marL="0" lvl="0" indent="0" algn="l" rtl="0">
              <a:lnSpc>
                <a:spcPct val="115000"/>
              </a:lnSpc>
              <a:spcBef>
                <a:spcPts val="1000"/>
              </a:spcBef>
              <a:spcAft>
                <a:spcPts val="0"/>
              </a:spcAft>
              <a:buNone/>
            </a:pPr>
            <a:r>
              <a:rPr lang="en-US" sz="3245"/>
              <a:t>3. For each monthly ESM projection, subtract the ESM climatology (step 2) to create </a:t>
            </a:r>
            <a:r>
              <a:rPr lang="en-US" sz="3245" b="1"/>
              <a:t>anomalies</a:t>
            </a:r>
            <a:endParaRPr sz="3245" b="1"/>
          </a:p>
          <a:p>
            <a:pPr marL="0" lvl="0" indent="0" algn="l" rtl="0">
              <a:lnSpc>
                <a:spcPct val="115000"/>
              </a:lnSpc>
              <a:spcBef>
                <a:spcPts val="1000"/>
              </a:spcBef>
              <a:spcAft>
                <a:spcPts val="0"/>
              </a:spcAft>
              <a:buNone/>
            </a:pPr>
            <a:r>
              <a:rPr lang="en-US" sz="3245"/>
              <a:t>4. Interpolate ESM anomalies to the OISST grid using a land mask </a:t>
            </a:r>
            <a:endParaRPr sz="3245"/>
          </a:p>
          <a:p>
            <a:pPr marL="0" lvl="0" indent="0" algn="l" rtl="0">
              <a:lnSpc>
                <a:spcPct val="115000"/>
              </a:lnSpc>
              <a:spcBef>
                <a:spcPts val="1000"/>
              </a:spcBef>
              <a:spcAft>
                <a:spcPts val="0"/>
              </a:spcAft>
              <a:buNone/>
            </a:pPr>
            <a:r>
              <a:rPr lang="en-US" sz="3245"/>
              <a:t>5. Perform </a:t>
            </a:r>
            <a:r>
              <a:rPr lang="en-US" sz="3245" b="1"/>
              <a:t>delta-change bias correction</a:t>
            </a:r>
            <a:r>
              <a:rPr lang="en-US" sz="3245"/>
              <a:t> by adding the OISST climatology (step 1) to the remapped ESM anomalies (step 4).</a:t>
            </a:r>
            <a:endParaRPr sz="3245"/>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g35e568b52be_0_2"/>
          <p:cNvPicPr preferRelativeResize="0"/>
          <p:nvPr/>
        </p:nvPicPr>
        <p:blipFill>
          <a:blip r:embed="rId3">
            <a:alphaModFix/>
          </a:blip>
          <a:stretch>
            <a:fillRect/>
          </a:stretch>
        </p:blipFill>
        <p:spPr>
          <a:xfrm>
            <a:off x="0" y="66675"/>
            <a:ext cx="1219199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g35fb23cf5db_2_6" title="Screenshot 2025-06-02 at 9.58.44 AM.png"/>
          <p:cNvPicPr preferRelativeResize="0"/>
          <p:nvPr/>
        </p:nvPicPr>
        <p:blipFill>
          <a:blip r:embed="rId3">
            <a:alphaModFix/>
          </a:blip>
          <a:stretch>
            <a:fillRect/>
          </a:stretch>
        </p:blipFill>
        <p:spPr>
          <a:xfrm>
            <a:off x="2868900" y="3369275"/>
            <a:ext cx="6573126" cy="3384175"/>
          </a:xfrm>
          <a:prstGeom prst="rect">
            <a:avLst/>
          </a:prstGeom>
          <a:noFill/>
          <a:ln w="19050" cap="flat" cmpd="sng">
            <a:solidFill>
              <a:schemeClr val="dk2"/>
            </a:solidFill>
            <a:prstDash val="solid"/>
            <a:round/>
            <a:headEnd type="none" w="sm" len="sm"/>
            <a:tailEnd type="none" w="sm" len="sm"/>
          </a:ln>
        </p:spPr>
      </p:pic>
      <p:pic>
        <p:nvPicPr>
          <p:cNvPr id="113" name="Google Shape;113;g35fb23cf5db_2_6"/>
          <p:cNvPicPr preferRelativeResize="0"/>
          <p:nvPr/>
        </p:nvPicPr>
        <p:blipFill>
          <a:blip r:embed="rId4">
            <a:alphaModFix/>
          </a:blip>
          <a:stretch>
            <a:fillRect/>
          </a:stretch>
        </p:blipFill>
        <p:spPr>
          <a:xfrm>
            <a:off x="201550" y="151775"/>
            <a:ext cx="11742624" cy="304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35fb23cf5db_2_18"/>
          <p:cNvPicPr preferRelativeResize="0"/>
          <p:nvPr/>
        </p:nvPicPr>
        <p:blipFill rotWithShape="1">
          <a:blip r:embed="rId3">
            <a:alphaModFix/>
          </a:blip>
          <a:srcRect t="50037"/>
          <a:stretch/>
        </p:blipFill>
        <p:spPr>
          <a:xfrm>
            <a:off x="880900" y="3017027"/>
            <a:ext cx="10042225" cy="3583724"/>
          </a:xfrm>
          <a:prstGeom prst="rect">
            <a:avLst/>
          </a:prstGeom>
          <a:noFill/>
          <a:ln>
            <a:noFill/>
          </a:ln>
        </p:spPr>
      </p:pic>
      <p:sp>
        <p:nvSpPr>
          <p:cNvPr id="119" name="Google Shape;119;g35fb23cf5db_2_18"/>
          <p:cNvSpPr txBox="1"/>
          <p:nvPr/>
        </p:nvSpPr>
        <p:spPr>
          <a:xfrm>
            <a:off x="428300" y="625850"/>
            <a:ext cx="11106600" cy="218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a:solidFill>
                  <a:schemeClr val="dk1"/>
                </a:solidFill>
              </a:rPr>
              <a:t>Producing projections of sea-surface temperature (SST) off California for two time periods across two climate scenarios</a:t>
            </a:r>
            <a:endParaRPr sz="2600">
              <a:solidFill>
                <a:schemeClr val="dk1"/>
              </a:solidFill>
            </a:endParaRPr>
          </a:p>
          <a:p>
            <a:pPr marL="0" lvl="0" indent="0" algn="ctr" rtl="0">
              <a:spcBef>
                <a:spcPts val="0"/>
              </a:spcBef>
              <a:spcAft>
                <a:spcPts val="0"/>
              </a:spcAft>
              <a:buNone/>
            </a:pPr>
            <a:endParaRPr sz="2600">
              <a:solidFill>
                <a:schemeClr val="dk1"/>
              </a:solidFill>
            </a:endParaRPr>
          </a:p>
          <a:p>
            <a:pPr marL="0" lvl="0" indent="0" algn="ctr" rtl="0">
              <a:spcBef>
                <a:spcPts val="0"/>
              </a:spcBef>
              <a:spcAft>
                <a:spcPts val="0"/>
              </a:spcAft>
              <a:buNone/>
            </a:pPr>
            <a:r>
              <a:rPr lang="en-US" sz="2600">
                <a:solidFill>
                  <a:schemeClr val="dk1"/>
                </a:solidFill>
              </a:rPr>
              <a:t>Time periods: (i) Near term: 2020-2040, (ii) Long term: 2080-2100</a:t>
            </a:r>
            <a:endParaRPr sz="2600">
              <a:solidFill>
                <a:schemeClr val="dk1"/>
              </a:solidFill>
            </a:endParaRPr>
          </a:p>
          <a:p>
            <a:pPr marL="0" lvl="0" indent="0" algn="ctr" rtl="0">
              <a:spcBef>
                <a:spcPts val="0"/>
              </a:spcBef>
              <a:spcAft>
                <a:spcPts val="0"/>
              </a:spcAft>
              <a:buNone/>
            </a:pPr>
            <a:r>
              <a:rPr lang="en-US" sz="2600">
                <a:solidFill>
                  <a:schemeClr val="dk1"/>
                </a:solidFill>
              </a:rPr>
              <a:t>Scenarios: (i) SSP2-4.5, (ii) SSP5-8.5</a:t>
            </a:r>
            <a:endParaRPr sz="2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g35e36d8d350_0_42" title="Screenshot 2025-06-01 at 12.37.41 PM.png"/>
          <p:cNvPicPr preferRelativeResize="0"/>
          <p:nvPr/>
        </p:nvPicPr>
        <p:blipFill rotWithShape="1">
          <a:blip r:embed="rId3">
            <a:alphaModFix/>
          </a:blip>
          <a:srcRect r="15732"/>
          <a:stretch/>
        </p:blipFill>
        <p:spPr>
          <a:xfrm>
            <a:off x="661273" y="295275"/>
            <a:ext cx="7263849" cy="6267450"/>
          </a:xfrm>
          <a:prstGeom prst="rect">
            <a:avLst/>
          </a:prstGeom>
          <a:noFill/>
          <a:ln>
            <a:noFill/>
          </a:ln>
        </p:spPr>
      </p:pic>
      <p:sp>
        <p:nvSpPr>
          <p:cNvPr id="125" name="Google Shape;125;g35e36d8d350_0_42"/>
          <p:cNvSpPr/>
          <p:nvPr/>
        </p:nvSpPr>
        <p:spPr>
          <a:xfrm>
            <a:off x="6372850" y="5264150"/>
            <a:ext cx="1987800" cy="423900"/>
          </a:xfrm>
          <a:prstGeom prst="lef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g35e36d8d350_0_42"/>
          <p:cNvSpPr/>
          <p:nvPr/>
        </p:nvSpPr>
        <p:spPr>
          <a:xfrm>
            <a:off x="5167050" y="233825"/>
            <a:ext cx="3095100" cy="423900"/>
          </a:xfrm>
          <a:prstGeom prst="lef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7" name="Google Shape;127;g35e36d8d350_0_42"/>
          <p:cNvSpPr/>
          <p:nvPr/>
        </p:nvSpPr>
        <p:spPr>
          <a:xfrm rot="1789195">
            <a:off x="4938824" y="1332912"/>
            <a:ext cx="3551552" cy="423976"/>
          </a:xfrm>
          <a:prstGeom prst="lef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 name="Google Shape;128;g35e36d8d350_0_42"/>
          <p:cNvSpPr txBox="1"/>
          <p:nvPr/>
        </p:nvSpPr>
        <p:spPr>
          <a:xfrm>
            <a:off x="8360700" y="173500"/>
            <a:ext cx="3645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Contains data required + pre-computed outputs</a:t>
            </a:r>
            <a:endParaRPr sz="2000">
              <a:solidFill>
                <a:schemeClr val="dk1"/>
              </a:solidFill>
            </a:endParaRPr>
          </a:p>
        </p:txBody>
      </p:sp>
      <p:sp>
        <p:nvSpPr>
          <p:cNvPr id="129" name="Google Shape;129;g35e36d8d350_0_42"/>
          <p:cNvSpPr txBox="1"/>
          <p:nvPr/>
        </p:nvSpPr>
        <p:spPr>
          <a:xfrm>
            <a:off x="8262150" y="2186250"/>
            <a:ext cx="3645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.R and .sh scripts we’ll use for live-coding today</a:t>
            </a:r>
            <a:endParaRPr sz="2000">
              <a:solidFill>
                <a:schemeClr val="dk1"/>
              </a:solidFill>
            </a:endParaRPr>
          </a:p>
        </p:txBody>
      </p:sp>
      <p:sp>
        <p:nvSpPr>
          <p:cNvPr id="130" name="Google Shape;130;g35e36d8d350_0_42"/>
          <p:cNvSpPr txBox="1"/>
          <p:nvPr/>
        </p:nvSpPr>
        <p:spPr>
          <a:xfrm>
            <a:off x="8360700" y="5229800"/>
            <a:ext cx="3645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R project - open this first! </a:t>
            </a:r>
            <a:endParaRPr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 descr="Climate Models | NOAA Climate.gov"/>
          <p:cNvPicPr preferRelativeResize="0"/>
          <p:nvPr/>
        </p:nvPicPr>
        <p:blipFill rotWithShape="1">
          <a:blip r:embed="rId3">
            <a:alphaModFix/>
          </a:blip>
          <a:srcRect/>
          <a:stretch/>
        </p:blipFill>
        <p:spPr>
          <a:xfrm>
            <a:off x="376806" y="77133"/>
            <a:ext cx="6858000" cy="6502400"/>
          </a:xfrm>
          <a:prstGeom prst="rect">
            <a:avLst/>
          </a:prstGeom>
          <a:noFill/>
          <a:ln>
            <a:noFill/>
          </a:ln>
        </p:spPr>
      </p:pic>
      <p:sp>
        <p:nvSpPr>
          <p:cNvPr id="142" name="Google Shape;142;p1"/>
          <p:cNvSpPr txBox="1">
            <a:spLocks noGrp="1"/>
          </p:cNvSpPr>
          <p:nvPr>
            <p:ph type="title"/>
          </p:nvPr>
        </p:nvSpPr>
        <p:spPr>
          <a:xfrm>
            <a:off x="4630025" y="4870025"/>
            <a:ext cx="75621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US"/>
              <a:t>Climate model </a:t>
            </a:r>
            <a:br>
              <a:rPr lang="en-US"/>
            </a:br>
            <a:r>
              <a:rPr lang="en-US"/>
              <a:t>(i.e., Earth System model: ESM)</a:t>
            </a:r>
            <a:endParaRPr/>
          </a:p>
        </p:txBody>
      </p:sp>
      <p:pic>
        <p:nvPicPr>
          <p:cNvPr id="143" name="Google Shape;143;p1" descr="A Beginner's Guide to Climate Models – State of the Planet"/>
          <p:cNvPicPr preferRelativeResize="0"/>
          <p:nvPr/>
        </p:nvPicPr>
        <p:blipFill rotWithShape="1">
          <a:blip r:embed="rId4">
            <a:alphaModFix/>
          </a:blip>
          <a:srcRect/>
          <a:stretch/>
        </p:blipFill>
        <p:spPr>
          <a:xfrm>
            <a:off x="7678024" y="987673"/>
            <a:ext cx="3810000" cy="297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35e31f13d19_0_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49" name="Google Shape;149;g35e31f13d19_0_2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50" name="Google Shape;150;g35e31f13d19_0_25" descr="DOE Explains...Earth System and Climate Models | Department of Energy"/>
          <p:cNvPicPr preferRelativeResize="0"/>
          <p:nvPr/>
        </p:nvPicPr>
        <p:blipFill>
          <a:blip r:embed="rId3">
            <a:alphaModFix/>
          </a:blip>
          <a:stretch>
            <a:fillRect/>
          </a:stretch>
        </p:blipFill>
        <p:spPr>
          <a:xfrm>
            <a:off x="390825" y="587275"/>
            <a:ext cx="11671776" cy="5533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
          <p:cNvPicPr preferRelativeResize="0"/>
          <p:nvPr/>
        </p:nvPicPr>
        <p:blipFill>
          <a:blip r:embed="rId3">
            <a:alphaModFix/>
          </a:blip>
          <a:stretch>
            <a:fillRect/>
          </a:stretch>
        </p:blipFill>
        <p:spPr>
          <a:xfrm>
            <a:off x="2269476" y="3733063"/>
            <a:ext cx="2550925" cy="2550925"/>
          </a:xfrm>
          <a:prstGeom prst="rect">
            <a:avLst/>
          </a:prstGeom>
          <a:noFill/>
          <a:ln>
            <a:noFill/>
          </a:ln>
        </p:spPr>
      </p:pic>
      <p:pic>
        <p:nvPicPr>
          <p:cNvPr id="156" name="Google Shape;156;p2" title="Screenshot 2025-06-02 at 11.11.02 AM.png"/>
          <p:cNvPicPr preferRelativeResize="0"/>
          <p:nvPr/>
        </p:nvPicPr>
        <p:blipFill>
          <a:blip r:embed="rId4">
            <a:alphaModFix/>
          </a:blip>
          <a:stretch>
            <a:fillRect/>
          </a:stretch>
        </p:blipFill>
        <p:spPr>
          <a:xfrm>
            <a:off x="1623411" y="368550"/>
            <a:ext cx="9103126" cy="3240850"/>
          </a:xfrm>
          <a:prstGeom prst="rect">
            <a:avLst/>
          </a:prstGeom>
          <a:noFill/>
          <a:ln>
            <a:noFill/>
          </a:ln>
        </p:spPr>
      </p:pic>
      <p:pic>
        <p:nvPicPr>
          <p:cNvPr id="157" name="Google Shape;157;p2" descr="CMIP6 – UKESM"/>
          <p:cNvPicPr preferRelativeResize="0"/>
          <p:nvPr/>
        </p:nvPicPr>
        <p:blipFill rotWithShape="1">
          <a:blip r:embed="rId5">
            <a:alphaModFix/>
          </a:blip>
          <a:srcRect/>
          <a:stretch/>
        </p:blipFill>
        <p:spPr>
          <a:xfrm>
            <a:off x="5222777" y="4280761"/>
            <a:ext cx="5614275" cy="1455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g35fb23cf5db_2_36"/>
          <p:cNvPicPr preferRelativeResize="0"/>
          <p:nvPr/>
        </p:nvPicPr>
        <p:blipFill>
          <a:blip r:embed="rId3">
            <a:alphaModFix/>
          </a:blip>
          <a:stretch>
            <a:fillRect/>
          </a:stretch>
        </p:blipFill>
        <p:spPr>
          <a:xfrm>
            <a:off x="0" y="539375"/>
            <a:ext cx="12192001" cy="6318624"/>
          </a:xfrm>
          <a:prstGeom prst="rect">
            <a:avLst/>
          </a:prstGeom>
          <a:noFill/>
          <a:ln>
            <a:noFill/>
          </a:ln>
        </p:spPr>
      </p:pic>
      <p:sp>
        <p:nvSpPr>
          <p:cNvPr id="163" name="Google Shape;163;g35fb23cf5db_2_36"/>
          <p:cNvSpPr/>
          <p:nvPr/>
        </p:nvSpPr>
        <p:spPr>
          <a:xfrm>
            <a:off x="-11900" y="-10425"/>
            <a:ext cx="12192000" cy="1325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 name="Google Shape;164;g35fb23cf5db_2_36"/>
          <p:cNvSpPr txBox="1">
            <a:spLocks noGrp="1"/>
          </p:cNvSpPr>
          <p:nvPr>
            <p:ph type="title"/>
          </p:nvPr>
        </p:nvSpPr>
        <p:spPr>
          <a:xfrm>
            <a:off x="555850" y="262900"/>
            <a:ext cx="11377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CMIP6: 99 ESMs across 49 modeling centers </a:t>
            </a:r>
            <a:endParaRPr/>
          </a:p>
        </p:txBody>
      </p:sp>
      <p:sp>
        <p:nvSpPr>
          <p:cNvPr id="165" name="Google Shape;165;g35fb23cf5db_2_36"/>
          <p:cNvSpPr txBox="1"/>
          <p:nvPr/>
        </p:nvSpPr>
        <p:spPr>
          <a:xfrm>
            <a:off x="2909125" y="6381000"/>
            <a:ext cx="8623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u="sng">
                <a:solidFill>
                  <a:schemeClr val="lt1"/>
                </a:solidFill>
                <a:hlinkClick r:id="rId4">
                  <a:extLst>
                    <a:ext uri="{A12FA001-AC4F-418D-AE19-62706E023703}">
                      <ahyp:hlinkClr xmlns:ahyp="http://schemas.microsoft.com/office/drawing/2018/hyperlinkcolor" val="tx"/>
                    </a:ext>
                  </a:extLst>
                </a:hlinkClick>
              </a:rPr>
              <a:t>https://wcrp-cmip.github.io/CMIP6_CVs/docs/CMIP6_institution_id.html</a:t>
            </a:r>
            <a:r>
              <a:rPr lang="en-US" sz="1900">
                <a:solidFill>
                  <a:schemeClr val="lt1"/>
                </a:solidFill>
              </a:rPr>
              <a:t> </a:t>
            </a:r>
            <a:endParaRPr sz="1900">
              <a:solidFill>
                <a:schemeClr val="lt1"/>
              </a:solidFill>
            </a:endParaRPr>
          </a:p>
        </p:txBody>
      </p:sp>
      <p:pic>
        <p:nvPicPr>
          <p:cNvPr id="166" name="Google Shape;166;g35fb23cf5db_2_36" descr="CMIP6 – UKESM"/>
          <p:cNvPicPr preferRelativeResize="0"/>
          <p:nvPr/>
        </p:nvPicPr>
        <p:blipFill rotWithShape="1">
          <a:blip r:embed="rId5">
            <a:alphaModFix/>
          </a:blip>
          <a:srcRect/>
          <a:stretch/>
        </p:blipFill>
        <p:spPr>
          <a:xfrm>
            <a:off x="-11900" y="6140900"/>
            <a:ext cx="2765926" cy="717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2240</Words>
  <Application>Microsoft Macintosh PowerPoint</Application>
  <PresentationFormat>Widescreen</PresentationFormat>
  <Paragraphs>109</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Play</vt:lpstr>
      <vt:lpstr>Arial</vt:lpstr>
      <vt:lpstr>Office Theme</vt:lpstr>
      <vt:lpstr>Welcome to our workshop! </vt:lpstr>
      <vt:lpstr>Welcome to our workshop! </vt:lpstr>
      <vt:lpstr>PowerPoint Presentation</vt:lpstr>
      <vt:lpstr>PowerPoint Presentation</vt:lpstr>
      <vt:lpstr>PowerPoint Presentation</vt:lpstr>
      <vt:lpstr>Climate model  (i.e., Earth System model: ESM)</vt:lpstr>
      <vt:lpstr>PowerPoint Presentation</vt:lpstr>
      <vt:lpstr>PowerPoint Presentation</vt:lpstr>
      <vt:lpstr>CMIP6: 99 ESMs across 49 modeling centers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 CORRECTION</vt:lpstr>
      <vt:lpstr>ACCESS-CM2 warm SST bias</vt:lpstr>
      <vt:lpstr>Bias correction</vt:lpstr>
      <vt:lpstr>Delta-change bias correction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Jessica Bolin</dc:creator>
  <cp:lastModifiedBy>Jessica Bolin</cp:lastModifiedBy>
  <cp:revision>2</cp:revision>
  <dcterms:created xsi:type="dcterms:W3CDTF">2025-05-29T17:34:47Z</dcterms:created>
  <dcterms:modified xsi:type="dcterms:W3CDTF">2025-06-09T22:47:02Z</dcterms:modified>
</cp:coreProperties>
</file>